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80" r:id="rId19"/>
    <p:sldId id="281" r:id="rId20"/>
    <p:sldId id="282" r:id="rId21"/>
    <p:sldId id="283" r:id="rId22"/>
    <p:sldId id="273" r:id="rId23"/>
    <p:sldId id="274" r:id="rId24"/>
    <p:sldId id="275" r:id="rId25"/>
    <p:sldId id="276" r:id="rId26"/>
    <p:sldId id="277" r:id="rId27"/>
    <p:sldId id="278" r:id="rId28"/>
    <p:sldId id="279" r:id="rId29"/>
    <p:sldId id="284" r:id="rId30"/>
    <p:sldId id="285" r:id="rId31"/>
    <p:sldId id="286" r:id="rId32"/>
    <p:sldId id="287" r:id="rId33"/>
    <p:sldId id="288" r:id="rId34"/>
    <p:sldId id="289"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0" d="100"/>
          <a:sy n="60" d="100"/>
        </p:scale>
        <p:origin x="88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2.png>
</file>

<file path=ppt/media/image3.jpeg>
</file>

<file path=ppt/media/image4.jpe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D02B31-905C-4137-A644-C3C6C4A8C938}" type="datetimeFigureOut">
              <a:rPr lang="en-SG" smtClean="0"/>
              <a:t>13/10/2022</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FFB114-CE86-4548-957A-DEA9F70240F3}" type="slidenum">
              <a:rPr lang="en-SG" smtClean="0"/>
              <a:t>‹#›</a:t>
            </a:fld>
            <a:endParaRPr lang="en-SG"/>
          </a:p>
        </p:txBody>
      </p:sp>
    </p:spTree>
    <p:extLst>
      <p:ext uri="{BB962C8B-B14F-4D97-AF65-F5344CB8AC3E}">
        <p14:creationId xmlns:p14="http://schemas.microsoft.com/office/powerpoint/2010/main" val="19205580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Why minimising capital cost is fundamental?</a:t>
            </a:r>
          </a:p>
        </p:txBody>
      </p:sp>
      <p:sp>
        <p:nvSpPr>
          <p:cNvPr id="4" name="Slide Number Placeholder 3"/>
          <p:cNvSpPr>
            <a:spLocks noGrp="1"/>
          </p:cNvSpPr>
          <p:nvPr>
            <p:ph type="sldNum" sz="quarter" idx="5"/>
          </p:nvPr>
        </p:nvSpPr>
        <p:spPr/>
        <p:txBody>
          <a:bodyPr/>
          <a:lstStyle/>
          <a:p>
            <a:fld id="{4BFFB114-CE86-4548-957A-DEA9F70240F3}" type="slidenum">
              <a:rPr lang="en-SG" smtClean="0"/>
              <a:t>24</a:t>
            </a:fld>
            <a:endParaRPr lang="en-SG"/>
          </a:p>
        </p:txBody>
      </p:sp>
    </p:spTree>
    <p:extLst>
      <p:ext uri="{BB962C8B-B14F-4D97-AF65-F5344CB8AC3E}">
        <p14:creationId xmlns:p14="http://schemas.microsoft.com/office/powerpoint/2010/main" val="4123672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97647-8971-76F1-BC21-F5E4B05DB60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845C4FC0-DE4D-89DD-1DD4-212DD301CBD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C9D5DDB4-8814-1A5A-ECE3-07DFAFC32A74}"/>
              </a:ext>
            </a:extLst>
          </p:cNvPr>
          <p:cNvSpPr>
            <a:spLocks noGrp="1"/>
          </p:cNvSpPr>
          <p:nvPr>
            <p:ph type="dt" sz="half" idx="10"/>
          </p:nvPr>
        </p:nvSpPr>
        <p:spPr/>
        <p:txBody>
          <a:bodyPr/>
          <a:lstStyle/>
          <a:p>
            <a:fld id="{E4294101-1ED1-4A8D-80EE-BCF874D3269B}" type="datetime1">
              <a:rPr lang="en-SG" smtClean="0"/>
              <a:t>13/10/2022</a:t>
            </a:fld>
            <a:endParaRPr lang="en-SG"/>
          </a:p>
        </p:txBody>
      </p:sp>
      <p:sp>
        <p:nvSpPr>
          <p:cNvPr id="5" name="Footer Placeholder 4">
            <a:extLst>
              <a:ext uri="{FF2B5EF4-FFF2-40B4-BE49-F238E27FC236}">
                <a16:creationId xmlns:a16="http://schemas.microsoft.com/office/drawing/2014/main" id="{6EC86BAC-B46C-0B79-8F31-E57C621BD529}"/>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AD06FA5B-BB98-B885-480D-A9660EC246F3}"/>
              </a:ext>
            </a:extLst>
          </p:cNvPr>
          <p:cNvSpPr>
            <a:spLocks noGrp="1"/>
          </p:cNvSpPr>
          <p:nvPr>
            <p:ph type="sldNum" sz="quarter" idx="12"/>
          </p:nvPr>
        </p:nvSpPr>
        <p:spPr/>
        <p:txBody>
          <a:bodyPr/>
          <a:lstStyle/>
          <a:p>
            <a:fld id="{2EF5C9C6-2FC0-4613-9F11-E61BA333CDB0}" type="slidenum">
              <a:rPr lang="en-SG" smtClean="0"/>
              <a:t>‹#›</a:t>
            </a:fld>
            <a:endParaRPr lang="en-SG"/>
          </a:p>
        </p:txBody>
      </p:sp>
    </p:spTree>
    <p:extLst>
      <p:ext uri="{BB962C8B-B14F-4D97-AF65-F5344CB8AC3E}">
        <p14:creationId xmlns:p14="http://schemas.microsoft.com/office/powerpoint/2010/main" val="2352563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96832-EA01-B3EC-3F2D-E410A187F67B}"/>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C42AA0EC-5CA7-CF20-A228-B72B529D3A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A5C07E36-DCA7-5932-2B13-5A4FFF5F28FB}"/>
              </a:ext>
            </a:extLst>
          </p:cNvPr>
          <p:cNvSpPr>
            <a:spLocks noGrp="1"/>
          </p:cNvSpPr>
          <p:nvPr>
            <p:ph type="dt" sz="half" idx="10"/>
          </p:nvPr>
        </p:nvSpPr>
        <p:spPr/>
        <p:txBody>
          <a:bodyPr/>
          <a:lstStyle/>
          <a:p>
            <a:fld id="{AC605A66-6253-4DA3-A7CC-1DE1952E88FD}" type="datetime1">
              <a:rPr lang="en-SG" smtClean="0"/>
              <a:t>13/10/2022</a:t>
            </a:fld>
            <a:endParaRPr lang="en-SG"/>
          </a:p>
        </p:txBody>
      </p:sp>
      <p:sp>
        <p:nvSpPr>
          <p:cNvPr id="5" name="Footer Placeholder 4">
            <a:extLst>
              <a:ext uri="{FF2B5EF4-FFF2-40B4-BE49-F238E27FC236}">
                <a16:creationId xmlns:a16="http://schemas.microsoft.com/office/drawing/2014/main" id="{FF65AFAD-C094-898E-17AC-CE4B84530038}"/>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62D5EBA9-C55F-A1AA-AD21-1AE5B0272DCB}"/>
              </a:ext>
            </a:extLst>
          </p:cNvPr>
          <p:cNvSpPr>
            <a:spLocks noGrp="1"/>
          </p:cNvSpPr>
          <p:nvPr>
            <p:ph type="sldNum" sz="quarter" idx="12"/>
          </p:nvPr>
        </p:nvSpPr>
        <p:spPr/>
        <p:txBody>
          <a:bodyPr/>
          <a:lstStyle/>
          <a:p>
            <a:fld id="{2EF5C9C6-2FC0-4613-9F11-E61BA333CDB0}" type="slidenum">
              <a:rPr lang="en-SG" smtClean="0"/>
              <a:t>‹#›</a:t>
            </a:fld>
            <a:endParaRPr lang="en-SG"/>
          </a:p>
        </p:txBody>
      </p:sp>
    </p:spTree>
    <p:extLst>
      <p:ext uri="{BB962C8B-B14F-4D97-AF65-F5344CB8AC3E}">
        <p14:creationId xmlns:p14="http://schemas.microsoft.com/office/powerpoint/2010/main" val="32390338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7068A11-9DDF-EC20-19BA-CC225C42871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79D5F736-4DE4-36E7-3B36-FF40130799A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42F196D6-D127-955B-B74E-57FA03141740}"/>
              </a:ext>
            </a:extLst>
          </p:cNvPr>
          <p:cNvSpPr>
            <a:spLocks noGrp="1"/>
          </p:cNvSpPr>
          <p:nvPr>
            <p:ph type="dt" sz="half" idx="10"/>
          </p:nvPr>
        </p:nvSpPr>
        <p:spPr/>
        <p:txBody>
          <a:bodyPr/>
          <a:lstStyle/>
          <a:p>
            <a:fld id="{E3759012-5EE6-4AF5-A6AB-50EAD3C74808}" type="datetime1">
              <a:rPr lang="en-SG" smtClean="0"/>
              <a:t>13/10/2022</a:t>
            </a:fld>
            <a:endParaRPr lang="en-SG"/>
          </a:p>
        </p:txBody>
      </p:sp>
      <p:sp>
        <p:nvSpPr>
          <p:cNvPr id="5" name="Footer Placeholder 4">
            <a:extLst>
              <a:ext uri="{FF2B5EF4-FFF2-40B4-BE49-F238E27FC236}">
                <a16:creationId xmlns:a16="http://schemas.microsoft.com/office/drawing/2014/main" id="{8F9D3F37-D164-51EA-E9A5-B1E051997D3F}"/>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D7B2B8B1-A65C-FA24-4CBC-001BCDDD69EA}"/>
              </a:ext>
            </a:extLst>
          </p:cNvPr>
          <p:cNvSpPr>
            <a:spLocks noGrp="1"/>
          </p:cNvSpPr>
          <p:nvPr>
            <p:ph type="sldNum" sz="quarter" idx="12"/>
          </p:nvPr>
        </p:nvSpPr>
        <p:spPr/>
        <p:txBody>
          <a:bodyPr/>
          <a:lstStyle/>
          <a:p>
            <a:fld id="{2EF5C9C6-2FC0-4613-9F11-E61BA333CDB0}" type="slidenum">
              <a:rPr lang="en-SG" smtClean="0"/>
              <a:t>‹#›</a:t>
            </a:fld>
            <a:endParaRPr lang="en-SG"/>
          </a:p>
        </p:txBody>
      </p:sp>
    </p:spTree>
    <p:extLst>
      <p:ext uri="{BB962C8B-B14F-4D97-AF65-F5344CB8AC3E}">
        <p14:creationId xmlns:p14="http://schemas.microsoft.com/office/powerpoint/2010/main" val="9636372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3D513-B7AD-DAEA-2677-327F192C793F}"/>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C0D6C7ED-ACCC-CBCA-F834-2DB6E1AD25E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AB2B588D-7D10-A883-3729-8AC09FA00DFD}"/>
              </a:ext>
            </a:extLst>
          </p:cNvPr>
          <p:cNvSpPr>
            <a:spLocks noGrp="1"/>
          </p:cNvSpPr>
          <p:nvPr>
            <p:ph type="dt" sz="half" idx="10"/>
          </p:nvPr>
        </p:nvSpPr>
        <p:spPr/>
        <p:txBody>
          <a:bodyPr/>
          <a:lstStyle/>
          <a:p>
            <a:fld id="{717212E1-3440-4FD9-B0F7-DFEF87FF0AD0}" type="datetime1">
              <a:rPr lang="en-SG" smtClean="0"/>
              <a:t>13/10/2022</a:t>
            </a:fld>
            <a:endParaRPr lang="en-SG"/>
          </a:p>
        </p:txBody>
      </p:sp>
      <p:sp>
        <p:nvSpPr>
          <p:cNvPr id="5" name="Footer Placeholder 4">
            <a:extLst>
              <a:ext uri="{FF2B5EF4-FFF2-40B4-BE49-F238E27FC236}">
                <a16:creationId xmlns:a16="http://schemas.microsoft.com/office/drawing/2014/main" id="{4F15E21B-E8C3-2EB8-8C9D-5821996BA476}"/>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E8DCED8F-26F2-B872-7E6E-A72CF081E2DC}"/>
              </a:ext>
            </a:extLst>
          </p:cNvPr>
          <p:cNvSpPr>
            <a:spLocks noGrp="1"/>
          </p:cNvSpPr>
          <p:nvPr>
            <p:ph type="sldNum" sz="quarter" idx="12"/>
          </p:nvPr>
        </p:nvSpPr>
        <p:spPr/>
        <p:txBody>
          <a:bodyPr/>
          <a:lstStyle/>
          <a:p>
            <a:fld id="{2EF5C9C6-2FC0-4613-9F11-E61BA333CDB0}" type="slidenum">
              <a:rPr lang="en-SG" smtClean="0"/>
              <a:t>‹#›</a:t>
            </a:fld>
            <a:endParaRPr lang="en-SG"/>
          </a:p>
        </p:txBody>
      </p:sp>
    </p:spTree>
    <p:extLst>
      <p:ext uri="{BB962C8B-B14F-4D97-AF65-F5344CB8AC3E}">
        <p14:creationId xmlns:p14="http://schemas.microsoft.com/office/powerpoint/2010/main" val="39622683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E4E51-7075-9533-7946-CEF0242FF6B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59F78CF2-3226-34FE-AAD8-FE6195A211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E4CC85-3389-5FCD-8D2C-3D4A6A56F40D}"/>
              </a:ext>
            </a:extLst>
          </p:cNvPr>
          <p:cNvSpPr>
            <a:spLocks noGrp="1"/>
          </p:cNvSpPr>
          <p:nvPr>
            <p:ph type="dt" sz="half" idx="10"/>
          </p:nvPr>
        </p:nvSpPr>
        <p:spPr/>
        <p:txBody>
          <a:bodyPr/>
          <a:lstStyle/>
          <a:p>
            <a:fld id="{7CC3D730-DCD7-470E-B026-4D1A8110BCB6}" type="datetime1">
              <a:rPr lang="en-SG" smtClean="0"/>
              <a:t>13/10/2022</a:t>
            </a:fld>
            <a:endParaRPr lang="en-SG"/>
          </a:p>
        </p:txBody>
      </p:sp>
      <p:sp>
        <p:nvSpPr>
          <p:cNvPr id="5" name="Footer Placeholder 4">
            <a:extLst>
              <a:ext uri="{FF2B5EF4-FFF2-40B4-BE49-F238E27FC236}">
                <a16:creationId xmlns:a16="http://schemas.microsoft.com/office/drawing/2014/main" id="{77CCD813-EFFD-3F1C-6408-7964F9DA9D5C}"/>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1B24C4F1-7D5A-F1C2-E4AE-BE57AE134431}"/>
              </a:ext>
            </a:extLst>
          </p:cNvPr>
          <p:cNvSpPr>
            <a:spLocks noGrp="1"/>
          </p:cNvSpPr>
          <p:nvPr>
            <p:ph type="sldNum" sz="quarter" idx="12"/>
          </p:nvPr>
        </p:nvSpPr>
        <p:spPr/>
        <p:txBody>
          <a:bodyPr/>
          <a:lstStyle/>
          <a:p>
            <a:fld id="{2EF5C9C6-2FC0-4613-9F11-E61BA333CDB0}" type="slidenum">
              <a:rPr lang="en-SG" smtClean="0"/>
              <a:t>‹#›</a:t>
            </a:fld>
            <a:endParaRPr lang="en-SG"/>
          </a:p>
        </p:txBody>
      </p:sp>
    </p:spTree>
    <p:extLst>
      <p:ext uri="{BB962C8B-B14F-4D97-AF65-F5344CB8AC3E}">
        <p14:creationId xmlns:p14="http://schemas.microsoft.com/office/powerpoint/2010/main" val="2059548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D7334-B481-0511-EEDF-7CB0D74A7940}"/>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B149DDF3-1A1F-4A4E-D479-1106DF3100E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3BE37559-8400-F442-F639-E9D1D875AE1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BB6A2C43-3810-56E3-6AE5-E68B21384D57}"/>
              </a:ext>
            </a:extLst>
          </p:cNvPr>
          <p:cNvSpPr>
            <a:spLocks noGrp="1"/>
          </p:cNvSpPr>
          <p:nvPr>
            <p:ph type="dt" sz="half" idx="10"/>
          </p:nvPr>
        </p:nvSpPr>
        <p:spPr/>
        <p:txBody>
          <a:bodyPr/>
          <a:lstStyle/>
          <a:p>
            <a:fld id="{133367CB-46FC-4273-8AC4-E5233480EF5D}" type="datetime1">
              <a:rPr lang="en-SG" smtClean="0"/>
              <a:t>13/10/2022</a:t>
            </a:fld>
            <a:endParaRPr lang="en-SG"/>
          </a:p>
        </p:txBody>
      </p:sp>
      <p:sp>
        <p:nvSpPr>
          <p:cNvPr id="6" name="Footer Placeholder 5">
            <a:extLst>
              <a:ext uri="{FF2B5EF4-FFF2-40B4-BE49-F238E27FC236}">
                <a16:creationId xmlns:a16="http://schemas.microsoft.com/office/drawing/2014/main" id="{71A416C1-A9FD-0B01-EB77-64F519E7EBA7}"/>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6F629B5B-4C24-4509-F59E-0DAB85F46BA3}"/>
              </a:ext>
            </a:extLst>
          </p:cNvPr>
          <p:cNvSpPr>
            <a:spLocks noGrp="1"/>
          </p:cNvSpPr>
          <p:nvPr>
            <p:ph type="sldNum" sz="quarter" idx="12"/>
          </p:nvPr>
        </p:nvSpPr>
        <p:spPr/>
        <p:txBody>
          <a:bodyPr/>
          <a:lstStyle/>
          <a:p>
            <a:fld id="{2EF5C9C6-2FC0-4613-9F11-E61BA333CDB0}" type="slidenum">
              <a:rPr lang="en-SG" smtClean="0"/>
              <a:t>‹#›</a:t>
            </a:fld>
            <a:endParaRPr lang="en-SG"/>
          </a:p>
        </p:txBody>
      </p:sp>
    </p:spTree>
    <p:extLst>
      <p:ext uri="{BB962C8B-B14F-4D97-AF65-F5344CB8AC3E}">
        <p14:creationId xmlns:p14="http://schemas.microsoft.com/office/powerpoint/2010/main" val="1388907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A3ADE-8DF3-60FE-07E1-A4B1055B1DF7}"/>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401FF0A6-6C4C-14E5-47EB-3911EB2366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A2C740F-E6F0-0F27-A70D-387AD93B13B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7D93D8BC-DADF-0224-61E4-2D21C73FFA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DB18E47-5885-012A-0E21-BA5481CE190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0173FD36-86B1-7A87-3EFA-1A4C32CE5E93}"/>
              </a:ext>
            </a:extLst>
          </p:cNvPr>
          <p:cNvSpPr>
            <a:spLocks noGrp="1"/>
          </p:cNvSpPr>
          <p:nvPr>
            <p:ph type="dt" sz="half" idx="10"/>
          </p:nvPr>
        </p:nvSpPr>
        <p:spPr/>
        <p:txBody>
          <a:bodyPr/>
          <a:lstStyle/>
          <a:p>
            <a:fld id="{4D1F5C92-9C6F-4760-AE5E-29C2EEF7BE34}" type="datetime1">
              <a:rPr lang="en-SG" smtClean="0"/>
              <a:t>13/10/2022</a:t>
            </a:fld>
            <a:endParaRPr lang="en-SG"/>
          </a:p>
        </p:txBody>
      </p:sp>
      <p:sp>
        <p:nvSpPr>
          <p:cNvPr id="8" name="Footer Placeholder 7">
            <a:extLst>
              <a:ext uri="{FF2B5EF4-FFF2-40B4-BE49-F238E27FC236}">
                <a16:creationId xmlns:a16="http://schemas.microsoft.com/office/drawing/2014/main" id="{4EB2FA6F-B7CB-65B9-4D80-3B7EBA755B92}"/>
              </a:ext>
            </a:extLst>
          </p:cNvPr>
          <p:cNvSpPr>
            <a:spLocks noGrp="1"/>
          </p:cNvSpPr>
          <p:nvPr>
            <p:ph type="ftr" sz="quarter" idx="11"/>
          </p:nvPr>
        </p:nvSpPr>
        <p:spPr/>
        <p:txBody>
          <a:bodyPr/>
          <a:lstStyle/>
          <a:p>
            <a:endParaRPr lang="en-SG"/>
          </a:p>
        </p:txBody>
      </p:sp>
      <p:sp>
        <p:nvSpPr>
          <p:cNvPr id="9" name="Slide Number Placeholder 8">
            <a:extLst>
              <a:ext uri="{FF2B5EF4-FFF2-40B4-BE49-F238E27FC236}">
                <a16:creationId xmlns:a16="http://schemas.microsoft.com/office/drawing/2014/main" id="{2B57F8AD-A0C4-0454-457B-C782B536965D}"/>
              </a:ext>
            </a:extLst>
          </p:cNvPr>
          <p:cNvSpPr>
            <a:spLocks noGrp="1"/>
          </p:cNvSpPr>
          <p:nvPr>
            <p:ph type="sldNum" sz="quarter" idx="12"/>
          </p:nvPr>
        </p:nvSpPr>
        <p:spPr/>
        <p:txBody>
          <a:bodyPr/>
          <a:lstStyle/>
          <a:p>
            <a:fld id="{2EF5C9C6-2FC0-4613-9F11-E61BA333CDB0}" type="slidenum">
              <a:rPr lang="en-SG" smtClean="0"/>
              <a:t>‹#›</a:t>
            </a:fld>
            <a:endParaRPr lang="en-SG"/>
          </a:p>
        </p:txBody>
      </p:sp>
    </p:spTree>
    <p:extLst>
      <p:ext uri="{BB962C8B-B14F-4D97-AF65-F5344CB8AC3E}">
        <p14:creationId xmlns:p14="http://schemas.microsoft.com/office/powerpoint/2010/main" val="20882301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C9A34-1F35-700A-B504-FC922F6672ED}"/>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C767A190-463B-BA7D-193B-B4FB97ECB132}"/>
              </a:ext>
            </a:extLst>
          </p:cNvPr>
          <p:cNvSpPr>
            <a:spLocks noGrp="1"/>
          </p:cNvSpPr>
          <p:nvPr>
            <p:ph type="dt" sz="half" idx="10"/>
          </p:nvPr>
        </p:nvSpPr>
        <p:spPr/>
        <p:txBody>
          <a:bodyPr/>
          <a:lstStyle/>
          <a:p>
            <a:fld id="{EB2C42F7-FEDF-4FC7-BA02-47EE4BEFB1EB}" type="datetime1">
              <a:rPr lang="en-SG" smtClean="0"/>
              <a:t>13/10/2022</a:t>
            </a:fld>
            <a:endParaRPr lang="en-SG"/>
          </a:p>
        </p:txBody>
      </p:sp>
      <p:sp>
        <p:nvSpPr>
          <p:cNvPr id="4" name="Footer Placeholder 3">
            <a:extLst>
              <a:ext uri="{FF2B5EF4-FFF2-40B4-BE49-F238E27FC236}">
                <a16:creationId xmlns:a16="http://schemas.microsoft.com/office/drawing/2014/main" id="{19B20528-E159-C687-24DE-12D4458971CE}"/>
              </a:ext>
            </a:extLst>
          </p:cNvPr>
          <p:cNvSpPr>
            <a:spLocks noGrp="1"/>
          </p:cNvSpPr>
          <p:nvPr>
            <p:ph type="ftr" sz="quarter" idx="11"/>
          </p:nvPr>
        </p:nvSpPr>
        <p:spPr/>
        <p:txBody>
          <a:bodyPr/>
          <a:lstStyle/>
          <a:p>
            <a:endParaRPr lang="en-SG"/>
          </a:p>
        </p:txBody>
      </p:sp>
      <p:sp>
        <p:nvSpPr>
          <p:cNvPr id="5" name="Slide Number Placeholder 4">
            <a:extLst>
              <a:ext uri="{FF2B5EF4-FFF2-40B4-BE49-F238E27FC236}">
                <a16:creationId xmlns:a16="http://schemas.microsoft.com/office/drawing/2014/main" id="{54157139-20EE-DED7-9A49-AE4553068593}"/>
              </a:ext>
            </a:extLst>
          </p:cNvPr>
          <p:cNvSpPr>
            <a:spLocks noGrp="1"/>
          </p:cNvSpPr>
          <p:nvPr>
            <p:ph type="sldNum" sz="quarter" idx="12"/>
          </p:nvPr>
        </p:nvSpPr>
        <p:spPr/>
        <p:txBody>
          <a:bodyPr/>
          <a:lstStyle/>
          <a:p>
            <a:fld id="{2EF5C9C6-2FC0-4613-9F11-E61BA333CDB0}" type="slidenum">
              <a:rPr lang="en-SG" smtClean="0"/>
              <a:t>‹#›</a:t>
            </a:fld>
            <a:endParaRPr lang="en-SG"/>
          </a:p>
        </p:txBody>
      </p:sp>
    </p:spTree>
    <p:extLst>
      <p:ext uri="{BB962C8B-B14F-4D97-AF65-F5344CB8AC3E}">
        <p14:creationId xmlns:p14="http://schemas.microsoft.com/office/powerpoint/2010/main" val="11684411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3045594-7732-4B3A-C3D2-BF64C0BADE09}"/>
              </a:ext>
            </a:extLst>
          </p:cNvPr>
          <p:cNvSpPr>
            <a:spLocks noGrp="1"/>
          </p:cNvSpPr>
          <p:nvPr>
            <p:ph type="dt" sz="half" idx="10"/>
          </p:nvPr>
        </p:nvSpPr>
        <p:spPr/>
        <p:txBody>
          <a:bodyPr/>
          <a:lstStyle/>
          <a:p>
            <a:fld id="{E0292AFF-6D95-42D6-B02F-87FDF3B17702}" type="datetime1">
              <a:rPr lang="en-SG" smtClean="0"/>
              <a:t>13/10/2022</a:t>
            </a:fld>
            <a:endParaRPr lang="en-SG"/>
          </a:p>
        </p:txBody>
      </p:sp>
      <p:sp>
        <p:nvSpPr>
          <p:cNvPr id="3" name="Footer Placeholder 2">
            <a:extLst>
              <a:ext uri="{FF2B5EF4-FFF2-40B4-BE49-F238E27FC236}">
                <a16:creationId xmlns:a16="http://schemas.microsoft.com/office/drawing/2014/main" id="{D7B65E59-F6AD-323B-C753-96C885A75DA7}"/>
              </a:ext>
            </a:extLst>
          </p:cNvPr>
          <p:cNvSpPr>
            <a:spLocks noGrp="1"/>
          </p:cNvSpPr>
          <p:nvPr>
            <p:ph type="ftr" sz="quarter" idx="11"/>
          </p:nvPr>
        </p:nvSpPr>
        <p:spPr/>
        <p:txBody>
          <a:bodyPr/>
          <a:lstStyle/>
          <a:p>
            <a:endParaRPr lang="en-SG"/>
          </a:p>
        </p:txBody>
      </p:sp>
      <p:sp>
        <p:nvSpPr>
          <p:cNvPr id="4" name="Slide Number Placeholder 3">
            <a:extLst>
              <a:ext uri="{FF2B5EF4-FFF2-40B4-BE49-F238E27FC236}">
                <a16:creationId xmlns:a16="http://schemas.microsoft.com/office/drawing/2014/main" id="{CC5BAAE5-6944-871D-1C20-720C32ACEFA2}"/>
              </a:ext>
            </a:extLst>
          </p:cNvPr>
          <p:cNvSpPr>
            <a:spLocks noGrp="1"/>
          </p:cNvSpPr>
          <p:nvPr>
            <p:ph type="sldNum" sz="quarter" idx="12"/>
          </p:nvPr>
        </p:nvSpPr>
        <p:spPr/>
        <p:txBody>
          <a:bodyPr/>
          <a:lstStyle/>
          <a:p>
            <a:fld id="{2EF5C9C6-2FC0-4613-9F11-E61BA333CDB0}" type="slidenum">
              <a:rPr lang="en-SG" smtClean="0"/>
              <a:t>‹#›</a:t>
            </a:fld>
            <a:endParaRPr lang="en-SG"/>
          </a:p>
        </p:txBody>
      </p:sp>
    </p:spTree>
    <p:extLst>
      <p:ext uri="{BB962C8B-B14F-4D97-AF65-F5344CB8AC3E}">
        <p14:creationId xmlns:p14="http://schemas.microsoft.com/office/powerpoint/2010/main" val="21576496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58AFE-1582-294D-F04C-45A3454180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7DDC07BE-17AD-38D9-5255-7A6C031F75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8A1E5E17-4522-0BE4-5BC2-23CBDDC79B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F039D5E-D09F-7323-7D3E-BDCC5C856C87}"/>
              </a:ext>
            </a:extLst>
          </p:cNvPr>
          <p:cNvSpPr>
            <a:spLocks noGrp="1"/>
          </p:cNvSpPr>
          <p:nvPr>
            <p:ph type="dt" sz="half" idx="10"/>
          </p:nvPr>
        </p:nvSpPr>
        <p:spPr/>
        <p:txBody>
          <a:bodyPr/>
          <a:lstStyle/>
          <a:p>
            <a:fld id="{B5703C74-7B7A-4F1B-BBE2-1B7FDC223B33}" type="datetime1">
              <a:rPr lang="en-SG" smtClean="0"/>
              <a:t>13/10/2022</a:t>
            </a:fld>
            <a:endParaRPr lang="en-SG"/>
          </a:p>
        </p:txBody>
      </p:sp>
      <p:sp>
        <p:nvSpPr>
          <p:cNvPr id="6" name="Footer Placeholder 5">
            <a:extLst>
              <a:ext uri="{FF2B5EF4-FFF2-40B4-BE49-F238E27FC236}">
                <a16:creationId xmlns:a16="http://schemas.microsoft.com/office/drawing/2014/main" id="{7CDBF6A6-83CC-9DC3-2EB4-AD91B7EE29CA}"/>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DA419E85-5997-C253-211A-1AD928F54D33}"/>
              </a:ext>
            </a:extLst>
          </p:cNvPr>
          <p:cNvSpPr>
            <a:spLocks noGrp="1"/>
          </p:cNvSpPr>
          <p:nvPr>
            <p:ph type="sldNum" sz="quarter" idx="12"/>
          </p:nvPr>
        </p:nvSpPr>
        <p:spPr/>
        <p:txBody>
          <a:bodyPr/>
          <a:lstStyle/>
          <a:p>
            <a:fld id="{2EF5C9C6-2FC0-4613-9F11-E61BA333CDB0}" type="slidenum">
              <a:rPr lang="en-SG" smtClean="0"/>
              <a:t>‹#›</a:t>
            </a:fld>
            <a:endParaRPr lang="en-SG"/>
          </a:p>
        </p:txBody>
      </p:sp>
    </p:spTree>
    <p:extLst>
      <p:ext uri="{BB962C8B-B14F-4D97-AF65-F5344CB8AC3E}">
        <p14:creationId xmlns:p14="http://schemas.microsoft.com/office/powerpoint/2010/main" val="10621905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AE29A-A7E3-04D1-7B25-941DB9CB87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ECDC5CE7-FD9E-E039-6F4B-157CD8CF520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EAA1D978-B5CF-D556-E376-01D1C4D2A1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142F15-3D0D-F2DF-1544-E9F110B11FBD}"/>
              </a:ext>
            </a:extLst>
          </p:cNvPr>
          <p:cNvSpPr>
            <a:spLocks noGrp="1"/>
          </p:cNvSpPr>
          <p:nvPr>
            <p:ph type="dt" sz="half" idx="10"/>
          </p:nvPr>
        </p:nvSpPr>
        <p:spPr/>
        <p:txBody>
          <a:bodyPr/>
          <a:lstStyle/>
          <a:p>
            <a:fld id="{A316A606-6600-446B-AD24-47FA772FEE75}" type="datetime1">
              <a:rPr lang="en-SG" smtClean="0"/>
              <a:t>13/10/2022</a:t>
            </a:fld>
            <a:endParaRPr lang="en-SG"/>
          </a:p>
        </p:txBody>
      </p:sp>
      <p:sp>
        <p:nvSpPr>
          <p:cNvPr id="6" name="Footer Placeholder 5">
            <a:extLst>
              <a:ext uri="{FF2B5EF4-FFF2-40B4-BE49-F238E27FC236}">
                <a16:creationId xmlns:a16="http://schemas.microsoft.com/office/drawing/2014/main" id="{33D7354C-4D3B-E0E1-B814-8BE54C6A90AF}"/>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CA043DC5-548D-3BDB-51A9-E1DCB2B5C54E}"/>
              </a:ext>
            </a:extLst>
          </p:cNvPr>
          <p:cNvSpPr>
            <a:spLocks noGrp="1"/>
          </p:cNvSpPr>
          <p:nvPr>
            <p:ph type="sldNum" sz="quarter" idx="12"/>
          </p:nvPr>
        </p:nvSpPr>
        <p:spPr/>
        <p:txBody>
          <a:bodyPr/>
          <a:lstStyle/>
          <a:p>
            <a:fld id="{2EF5C9C6-2FC0-4613-9F11-E61BA333CDB0}" type="slidenum">
              <a:rPr lang="en-SG" smtClean="0"/>
              <a:t>‹#›</a:t>
            </a:fld>
            <a:endParaRPr lang="en-SG"/>
          </a:p>
        </p:txBody>
      </p:sp>
    </p:spTree>
    <p:extLst>
      <p:ext uri="{BB962C8B-B14F-4D97-AF65-F5344CB8AC3E}">
        <p14:creationId xmlns:p14="http://schemas.microsoft.com/office/powerpoint/2010/main" val="1159850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D2D83BD-B8E7-AE12-0361-9AC25E0D167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C5C0855B-46C4-053F-A1B5-AF5AF15E65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0B5B3639-0287-F0BE-AF33-9DCEA8C4E0C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35E86A-FF48-4EDC-A2DD-884D66E2B3C1}" type="datetime1">
              <a:rPr lang="en-SG" smtClean="0"/>
              <a:t>13/10/2022</a:t>
            </a:fld>
            <a:endParaRPr lang="en-SG"/>
          </a:p>
        </p:txBody>
      </p:sp>
      <p:sp>
        <p:nvSpPr>
          <p:cNvPr id="5" name="Footer Placeholder 4">
            <a:extLst>
              <a:ext uri="{FF2B5EF4-FFF2-40B4-BE49-F238E27FC236}">
                <a16:creationId xmlns:a16="http://schemas.microsoft.com/office/drawing/2014/main" id="{3CA00BDC-722B-C2D6-73CE-711CB92D8A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G"/>
          </a:p>
        </p:txBody>
      </p:sp>
      <p:sp>
        <p:nvSpPr>
          <p:cNvPr id="6" name="Slide Number Placeholder 5">
            <a:extLst>
              <a:ext uri="{FF2B5EF4-FFF2-40B4-BE49-F238E27FC236}">
                <a16:creationId xmlns:a16="http://schemas.microsoft.com/office/drawing/2014/main" id="{5A138DF2-AA82-EA6F-6B72-5FCC9CFE93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F5C9C6-2FC0-4613-9F11-E61BA333CDB0}" type="slidenum">
              <a:rPr lang="en-SG" smtClean="0"/>
              <a:t>‹#›</a:t>
            </a:fld>
            <a:endParaRPr lang="en-SG"/>
          </a:p>
        </p:txBody>
      </p:sp>
    </p:spTree>
    <p:extLst>
      <p:ext uri="{BB962C8B-B14F-4D97-AF65-F5344CB8AC3E}">
        <p14:creationId xmlns:p14="http://schemas.microsoft.com/office/powerpoint/2010/main" val="35475017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a:extLst>
              <a:ext uri="{FF2B5EF4-FFF2-40B4-BE49-F238E27FC236}">
                <a16:creationId xmlns:a16="http://schemas.microsoft.com/office/drawing/2014/main" id="{1FBCC25B-6679-9AC7-8167-09C0CEFE351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859189-BA66-B3EB-435B-E04958DAD9FD}"/>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SG" sz="5200">
                <a:solidFill>
                  <a:srgbClr val="FFFFFF"/>
                </a:solidFill>
              </a:rPr>
              <a:t>Cloud Computing: At a glance</a:t>
            </a:r>
          </a:p>
        </p:txBody>
      </p:sp>
      <p:sp>
        <p:nvSpPr>
          <p:cNvPr id="3" name="Subtitle 2">
            <a:extLst>
              <a:ext uri="{FF2B5EF4-FFF2-40B4-BE49-F238E27FC236}">
                <a16:creationId xmlns:a16="http://schemas.microsoft.com/office/drawing/2014/main" id="{D56BD78C-EA59-66B5-F3AF-6A498C6A5B41}"/>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SG" sz="2200">
                <a:solidFill>
                  <a:srgbClr val="FFFFFF"/>
                </a:solidFill>
              </a:rPr>
              <a:t>Risala T. Khan</a:t>
            </a:r>
          </a:p>
          <a:p>
            <a:r>
              <a:rPr lang="en-SG" sz="2200">
                <a:solidFill>
                  <a:srgbClr val="FFFFFF"/>
                </a:solidFill>
              </a:rPr>
              <a:t>Professor</a:t>
            </a:r>
          </a:p>
          <a:p>
            <a:r>
              <a:rPr lang="en-SG" sz="2200">
                <a:solidFill>
                  <a:srgbClr val="FFFFFF"/>
                </a:solidFill>
              </a:rPr>
              <a:t>IIT, JU</a:t>
            </a:r>
          </a:p>
        </p:txBody>
      </p:sp>
      <p:sp>
        <p:nvSpPr>
          <p:cNvPr id="4" name="Slide Number Placeholder 3">
            <a:extLst>
              <a:ext uri="{FF2B5EF4-FFF2-40B4-BE49-F238E27FC236}">
                <a16:creationId xmlns:a16="http://schemas.microsoft.com/office/drawing/2014/main" id="{1D684D84-D60C-1D79-37EC-324F89A0E071}"/>
              </a:ext>
            </a:extLst>
          </p:cNvPr>
          <p:cNvSpPr>
            <a:spLocks noGrp="1"/>
          </p:cNvSpPr>
          <p:nvPr>
            <p:ph type="sldNum" sz="quarter" idx="12"/>
          </p:nvPr>
        </p:nvSpPr>
        <p:spPr/>
        <p:txBody>
          <a:bodyPr/>
          <a:lstStyle/>
          <a:p>
            <a:fld id="{2EF5C9C6-2FC0-4613-9F11-E61BA333CDB0}" type="slidenum">
              <a:rPr lang="en-SG" smtClean="0"/>
              <a:t>1</a:t>
            </a:fld>
            <a:endParaRPr lang="en-SG"/>
          </a:p>
        </p:txBody>
      </p:sp>
    </p:spTree>
    <p:extLst>
      <p:ext uri="{BB962C8B-B14F-4D97-AF65-F5344CB8AC3E}">
        <p14:creationId xmlns:p14="http://schemas.microsoft.com/office/powerpoint/2010/main" val="3088494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64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779E7-55D1-91D3-E773-062ADA1B1D8B}"/>
              </a:ext>
            </a:extLst>
          </p:cNvPr>
          <p:cNvSpPr>
            <a:spLocks noGrp="1"/>
          </p:cNvSpPr>
          <p:nvPr>
            <p:ph type="title"/>
          </p:nvPr>
        </p:nvSpPr>
        <p:spPr>
          <a:xfrm>
            <a:off x="4965430" y="629268"/>
            <a:ext cx="6586491" cy="1286160"/>
          </a:xfrm>
        </p:spPr>
        <p:txBody>
          <a:bodyPr anchor="b">
            <a:normAutofit/>
          </a:bodyPr>
          <a:lstStyle/>
          <a:p>
            <a:r>
              <a:rPr lang="en-SG" dirty="0"/>
              <a:t>What is Cloud??</a:t>
            </a:r>
          </a:p>
        </p:txBody>
      </p:sp>
      <p:sp>
        <p:nvSpPr>
          <p:cNvPr id="3" name="Content Placeholder 2">
            <a:extLst>
              <a:ext uri="{FF2B5EF4-FFF2-40B4-BE49-F238E27FC236}">
                <a16:creationId xmlns:a16="http://schemas.microsoft.com/office/drawing/2014/main" id="{1B271258-36B1-0EF6-B214-BB9BD73C080E}"/>
              </a:ext>
            </a:extLst>
          </p:cNvPr>
          <p:cNvSpPr>
            <a:spLocks noGrp="1"/>
          </p:cNvSpPr>
          <p:nvPr>
            <p:ph idx="1"/>
          </p:nvPr>
        </p:nvSpPr>
        <p:spPr>
          <a:xfrm>
            <a:off x="4965431" y="2438400"/>
            <a:ext cx="6586489" cy="3785419"/>
          </a:xfrm>
        </p:spPr>
        <p:txBody>
          <a:bodyPr>
            <a:normAutofit/>
          </a:bodyPr>
          <a:lstStyle/>
          <a:p>
            <a:r>
              <a:rPr lang="en-SG" sz="2000"/>
              <a:t>Cloud computing has become a popular buzzword; it has been widely used to refer to different technologies, services, and concepts.</a:t>
            </a:r>
          </a:p>
          <a:p>
            <a:r>
              <a:rPr lang="en-SG" sz="2000"/>
              <a:t> It is often associated with virtualized infrastructure or hardware on demand, utility computing, IT outsourcing, platform and software as a service, and many other things that now are the focus of the IT industry. </a:t>
            </a:r>
          </a:p>
          <a:p>
            <a:r>
              <a:rPr lang="en-SG" sz="2000"/>
              <a:t>Figure 1.2 depicts the plethora of different notions included in current definitions of cloud computing.</a:t>
            </a:r>
          </a:p>
        </p:txBody>
      </p:sp>
      <p:pic>
        <p:nvPicPr>
          <p:cNvPr id="5" name="Picture 4" descr="Mobile device with apps">
            <a:extLst>
              <a:ext uri="{FF2B5EF4-FFF2-40B4-BE49-F238E27FC236}">
                <a16:creationId xmlns:a16="http://schemas.microsoft.com/office/drawing/2014/main" id="{F336449D-4AA5-E7DC-D1E2-79CF4A4BA5CB}"/>
              </a:ext>
            </a:extLst>
          </p:cNvPr>
          <p:cNvPicPr>
            <a:picLocks noChangeAspect="1"/>
          </p:cNvPicPr>
          <p:nvPr/>
        </p:nvPicPr>
        <p:blipFill rotWithShape="1">
          <a:blip r:embed="rId2"/>
          <a:srcRect l="50775" r="11204"/>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3A6BA2"/>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CC40247B-495B-417B-9BC2-E750B88FA377}"/>
              </a:ext>
            </a:extLst>
          </p:cNvPr>
          <p:cNvSpPr>
            <a:spLocks noGrp="1"/>
          </p:cNvSpPr>
          <p:nvPr>
            <p:ph type="sldNum" sz="quarter" idx="12"/>
          </p:nvPr>
        </p:nvSpPr>
        <p:spPr/>
        <p:txBody>
          <a:bodyPr/>
          <a:lstStyle/>
          <a:p>
            <a:fld id="{2EF5C9C6-2FC0-4613-9F11-E61BA333CDB0}" type="slidenum">
              <a:rPr lang="en-SG" smtClean="0"/>
              <a:t>10</a:t>
            </a:fld>
            <a:endParaRPr lang="en-SG"/>
          </a:p>
        </p:txBody>
      </p:sp>
    </p:spTree>
    <p:extLst>
      <p:ext uri="{BB962C8B-B14F-4D97-AF65-F5344CB8AC3E}">
        <p14:creationId xmlns:p14="http://schemas.microsoft.com/office/powerpoint/2010/main" val="29191660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Right Triangle 13">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D30E4DDE-C6D5-B422-19B2-F12E9FC9BA98}"/>
              </a:ext>
            </a:extLst>
          </p:cNvPr>
          <p:cNvPicPr>
            <a:picLocks noChangeAspect="1"/>
          </p:cNvPicPr>
          <p:nvPr/>
        </p:nvPicPr>
        <p:blipFill>
          <a:blip r:embed="rId2"/>
          <a:stretch>
            <a:fillRect/>
          </a:stretch>
        </p:blipFill>
        <p:spPr>
          <a:xfrm>
            <a:off x="1328944" y="918546"/>
            <a:ext cx="7013146" cy="4979334"/>
          </a:xfrm>
          <a:prstGeom prst="rect">
            <a:avLst/>
          </a:prstGeom>
        </p:spPr>
      </p:pic>
      <p:sp>
        <p:nvSpPr>
          <p:cNvPr id="2" name="Slide Number Placeholder 1">
            <a:extLst>
              <a:ext uri="{FF2B5EF4-FFF2-40B4-BE49-F238E27FC236}">
                <a16:creationId xmlns:a16="http://schemas.microsoft.com/office/drawing/2014/main" id="{6C5922EC-E5AB-3AE6-1E53-68E9F9E002AB}"/>
              </a:ext>
            </a:extLst>
          </p:cNvPr>
          <p:cNvSpPr>
            <a:spLocks noGrp="1"/>
          </p:cNvSpPr>
          <p:nvPr>
            <p:ph type="sldNum" sz="quarter" idx="12"/>
          </p:nvPr>
        </p:nvSpPr>
        <p:spPr/>
        <p:txBody>
          <a:bodyPr/>
          <a:lstStyle/>
          <a:p>
            <a:fld id="{2EF5C9C6-2FC0-4613-9F11-E61BA333CDB0}" type="slidenum">
              <a:rPr lang="en-SG" smtClean="0"/>
              <a:t>11</a:t>
            </a:fld>
            <a:endParaRPr lang="en-SG"/>
          </a:p>
        </p:txBody>
      </p:sp>
    </p:spTree>
    <p:extLst>
      <p:ext uri="{BB962C8B-B14F-4D97-AF65-F5344CB8AC3E}">
        <p14:creationId xmlns:p14="http://schemas.microsoft.com/office/powerpoint/2010/main" val="17472184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9B1F0E-4897-DCCD-2344-B9D36EC67A1E}"/>
              </a:ext>
            </a:extLst>
          </p:cNvPr>
          <p:cNvSpPr>
            <a:spLocks noGrp="1"/>
          </p:cNvSpPr>
          <p:nvPr>
            <p:ph type="title"/>
          </p:nvPr>
        </p:nvSpPr>
        <p:spPr>
          <a:xfrm>
            <a:off x="838200" y="365125"/>
            <a:ext cx="10515600" cy="1325563"/>
          </a:xfrm>
        </p:spPr>
        <p:txBody>
          <a:bodyPr>
            <a:normAutofit/>
          </a:bodyPr>
          <a:lstStyle/>
          <a:p>
            <a:endParaRPr lang="en-SG" sz="540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6E222B4-10F2-2D77-0551-878D81D51BBB}"/>
              </a:ext>
            </a:extLst>
          </p:cNvPr>
          <p:cNvSpPr>
            <a:spLocks noGrp="1"/>
          </p:cNvSpPr>
          <p:nvPr>
            <p:ph idx="1"/>
          </p:nvPr>
        </p:nvSpPr>
        <p:spPr>
          <a:xfrm>
            <a:off x="838200" y="1929384"/>
            <a:ext cx="10515600" cy="4251960"/>
          </a:xfrm>
        </p:spPr>
        <p:txBody>
          <a:bodyPr>
            <a:normAutofit/>
          </a:bodyPr>
          <a:lstStyle/>
          <a:p>
            <a:r>
              <a:rPr lang="en-SG" sz="2200"/>
              <a:t>The term cloud has historically been used in the telecommunications industry as an abstraction of the network in system diagrams.</a:t>
            </a:r>
          </a:p>
          <a:p>
            <a:r>
              <a:rPr lang="en-SG" sz="2200"/>
              <a:t> It then became the symbol of the most popular computer network: </a:t>
            </a:r>
            <a:r>
              <a:rPr lang="en-SG" sz="2200" b="1"/>
              <a:t>the Internet</a:t>
            </a:r>
            <a:r>
              <a:rPr lang="en-SG" sz="2200"/>
              <a:t>. This meaning also applies to cloud computing, which refers to an Internet-centric way of computing. </a:t>
            </a:r>
          </a:p>
          <a:p>
            <a:r>
              <a:rPr lang="en-SG" sz="2200"/>
              <a:t>The Internet plays a fundamental role in cloud computing, since it represents either the medium or the platform through which many cloud computing services are delivered and made accessible.</a:t>
            </a:r>
          </a:p>
        </p:txBody>
      </p:sp>
      <p:sp>
        <p:nvSpPr>
          <p:cNvPr id="4" name="Slide Number Placeholder 3">
            <a:extLst>
              <a:ext uri="{FF2B5EF4-FFF2-40B4-BE49-F238E27FC236}">
                <a16:creationId xmlns:a16="http://schemas.microsoft.com/office/drawing/2014/main" id="{3185EB1A-1554-F7BB-BDE4-BCEED4DF9A68}"/>
              </a:ext>
            </a:extLst>
          </p:cNvPr>
          <p:cNvSpPr>
            <a:spLocks noGrp="1"/>
          </p:cNvSpPr>
          <p:nvPr>
            <p:ph type="sldNum" sz="quarter" idx="12"/>
          </p:nvPr>
        </p:nvSpPr>
        <p:spPr/>
        <p:txBody>
          <a:bodyPr/>
          <a:lstStyle/>
          <a:p>
            <a:fld id="{2EF5C9C6-2FC0-4613-9F11-E61BA333CDB0}" type="slidenum">
              <a:rPr lang="en-SG" smtClean="0"/>
              <a:t>12</a:t>
            </a:fld>
            <a:endParaRPr lang="en-SG"/>
          </a:p>
        </p:txBody>
      </p:sp>
    </p:spTree>
    <p:extLst>
      <p:ext uri="{BB962C8B-B14F-4D97-AF65-F5344CB8AC3E}">
        <p14:creationId xmlns:p14="http://schemas.microsoft.com/office/powerpoint/2010/main" val="9804873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09F728-11CB-C45F-BA0B-D7B7D66DEC7D}"/>
              </a:ext>
            </a:extLst>
          </p:cNvPr>
          <p:cNvSpPr>
            <a:spLocks noGrp="1"/>
          </p:cNvSpPr>
          <p:nvPr>
            <p:ph type="title"/>
          </p:nvPr>
        </p:nvSpPr>
        <p:spPr>
          <a:xfrm>
            <a:off x="838200" y="365125"/>
            <a:ext cx="10515600" cy="1325563"/>
          </a:xfrm>
        </p:spPr>
        <p:txBody>
          <a:bodyPr>
            <a:normAutofit/>
          </a:bodyPr>
          <a:lstStyle/>
          <a:p>
            <a:r>
              <a:rPr lang="en-SG" sz="5000"/>
              <a:t>Formal Definition of Cloud Computing</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437AD6-2E31-0D95-CDEB-4E8C6DE7AD70}"/>
              </a:ext>
            </a:extLst>
          </p:cNvPr>
          <p:cNvSpPr>
            <a:spLocks noGrp="1"/>
          </p:cNvSpPr>
          <p:nvPr>
            <p:ph idx="1"/>
          </p:nvPr>
        </p:nvSpPr>
        <p:spPr>
          <a:xfrm>
            <a:off x="838200" y="1929384"/>
            <a:ext cx="10515600" cy="4251960"/>
          </a:xfrm>
        </p:spPr>
        <p:txBody>
          <a:bodyPr>
            <a:normAutofit/>
          </a:bodyPr>
          <a:lstStyle/>
          <a:p>
            <a:r>
              <a:rPr lang="en-SG" sz="2000"/>
              <a:t>“</a:t>
            </a:r>
            <a:r>
              <a:rPr lang="en-SG" sz="2000" b="1"/>
              <a:t>Cloud computing refers to both the applications delivered as services over the Internet and the hardware and system software in the data centers that provide those services</a:t>
            </a:r>
            <a:r>
              <a:rPr lang="en-SG" sz="2000"/>
              <a:t>.”</a:t>
            </a:r>
          </a:p>
          <a:p>
            <a:pPr lvl="1"/>
            <a:r>
              <a:rPr lang="en-SG" sz="2000"/>
              <a:t> This definition describes cloud computing as a phenomenon touching on the entire stack: from the underlying hardware to the high-level software services and applications. </a:t>
            </a:r>
          </a:p>
          <a:p>
            <a:pPr lvl="1"/>
            <a:r>
              <a:rPr lang="en-SG" sz="2000"/>
              <a:t>It introduces the concept of everything as a service, mostly referred as XaaS,  where the different components of a system—IT infrastructure, development platforms, databases, and so on—can be delivered, measured, and consequently priced as a service.</a:t>
            </a:r>
          </a:p>
          <a:p>
            <a:pPr lvl="1"/>
            <a:r>
              <a:rPr lang="en-SG" sz="2000"/>
              <a:t> This new approach significantly influences not only the way that we build software but also the way we deploy it, make it accessible, and design our IT infrastructure, and even the way companies allocate the costs for IT needs. </a:t>
            </a:r>
          </a:p>
          <a:p>
            <a:pPr lvl="1"/>
            <a:r>
              <a:rPr lang="en-SG" sz="2000"/>
              <a:t>The approach fostered by cloud computing is global: it covers both the needs of a single user hosting documents in the cloud or one of the large companies deciding to deploy part of or the entire corporate IT infrastructure in the public cloud.</a:t>
            </a:r>
          </a:p>
        </p:txBody>
      </p:sp>
      <p:sp>
        <p:nvSpPr>
          <p:cNvPr id="4" name="Slide Number Placeholder 3">
            <a:extLst>
              <a:ext uri="{FF2B5EF4-FFF2-40B4-BE49-F238E27FC236}">
                <a16:creationId xmlns:a16="http://schemas.microsoft.com/office/drawing/2014/main" id="{940317AD-FACA-A8ED-85EC-492B41BA774C}"/>
              </a:ext>
            </a:extLst>
          </p:cNvPr>
          <p:cNvSpPr>
            <a:spLocks noGrp="1"/>
          </p:cNvSpPr>
          <p:nvPr>
            <p:ph type="sldNum" sz="quarter" idx="12"/>
          </p:nvPr>
        </p:nvSpPr>
        <p:spPr/>
        <p:txBody>
          <a:bodyPr/>
          <a:lstStyle/>
          <a:p>
            <a:fld id="{2EF5C9C6-2FC0-4613-9F11-E61BA333CDB0}" type="slidenum">
              <a:rPr lang="en-SG" smtClean="0"/>
              <a:t>13</a:t>
            </a:fld>
            <a:endParaRPr lang="en-SG"/>
          </a:p>
        </p:txBody>
      </p:sp>
    </p:spTree>
    <p:extLst>
      <p:ext uri="{BB962C8B-B14F-4D97-AF65-F5344CB8AC3E}">
        <p14:creationId xmlns:p14="http://schemas.microsoft.com/office/powerpoint/2010/main" val="21618143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C3FFD3-76C0-EB9D-A42F-9F5B81201811}"/>
              </a:ext>
            </a:extLst>
          </p:cNvPr>
          <p:cNvSpPr>
            <a:spLocks noGrp="1"/>
          </p:cNvSpPr>
          <p:nvPr>
            <p:ph type="title"/>
          </p:nvPr>
        </p:nvSpPr>
        <p:spPr>
          <a:xfrm>
            <a:off x="838200" y="365125"/>
            <a:ext cx="10515600" cy="1325563"/>
          </a:xfrm>
        </p:spPr>
        <p:txBody>
          <a:bodyPr>
            <a:normAutofit/>
          </a:bodyPr>
          <a:lstStyle/>
          <a:p>
            <a:r>
              <a:rPr lang="en-SG" sz="5400"/>
              <a:t>Continue..</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9E4A3C6-22A5-1408-2F59-BAF60609D5F6}"/>
              </a:ext>
            </a:extLst>
          </p:cNvPr>
          <p:cNvSpPr>
            <a:spLocks noGrp="1"/>
          </p:cNvSpPr>
          <p:nvPr>
            <p:ph idx="1"/>
          </p:nvPr>
        </p:nvSpPr>
        <p:spPr>
          <a:xfrm>
            <a:off x="838200" y="1929384"/>
            <a:ext cx="10515600" cy="4251960"/>
          </a:xfrm>
        </p:spPr>
        <p:txBody>
          <a:bodyPr>
            <a:normAutofit/>
          </a:bodyPr>
          <a:lstStyle/>
          <a:p>
            <a:r>
              <a:rPr lang="en-SG" sz="2200" dirty="0"/>
              <a:t>Another important aspect of cloud computing is its utility-oriented approach. </a:t>
            </a:r>
          </a:p>
          <a:p>
            <a:pPr lvl="1"/>
            <a:r>
              <a:rPr lang="en-SG" sz="1800" dirty="0"/>
              <a:t>Cloud computing focuses on delivering services with a given pricing model, in most cases a “pay-per-use” strategy.</a:t>
            </a:r>
          </a:p>
          <a:p>
            <a:pPr lvl="1"/>
            <a:r>
              <a:rPr lang="en-SG" sz="1800" dirty="0"/>
              <a:t> It makes it possible to access online storage, rent virtual hardware, or use development platforms and pay only for their effective usage, with no or minimal up-front costs. </a:t>
            </a:r>
          </a:p>
          <a:p>
            <a:pPr lvl="1"/>
            <a:r>
              <a:rPr lang="en-SG" sz="1800" dirty="0"/>
              <a:t>All these operations can be performed and billed simply by entering the credit card details and accessing the exposed services through a Web browser. </a:t>
            </a:r>
          </a:p>
          <a:p>
            <a:pPr lvl="1"/>
            <a:r>
              <a:rPr lang="en-SG" sz="1800" dirty="0"/>
              <a:t>This helps us provide a different and more practical characterization of cloud computing.</a:t>
            </a:r>
          </a:p>
        </p:txBody>
      </p:sp>
      <p:sp>
        <p:nvSpPr>
          <p:cNvPr id="4" name="Slide Number Placeholder 3">
            <a:extLst>
              <a:ext uri="{FF2B5EF4-FFF2-40B4-BE49-F238E27FC236}">
                <a16:creationId xmlns:a16="http://schemas.microsoft.com/office/drawing/2014/main" id="{8F1DB591-6048-FEB2-C037-208FCD1624F1}"/>
              </a:ext>
            </a:extLst>
          </p:cNvPr>
          <p:cNvSpPr>
            <a:spLocks noGrp="1"/>
          </p:cNvSpPr>
          <p:nvPr>
            <p:ph type="sldNum" sz="quarter" idx="12"/>
          </p:nvPr>
        </p:nvSpPr>
        <p:spPr/>
        <p:txBody>
          <a:bodyPr/>
          <a:lstStyle/>
          <a:p>
            <a:fld id="{2EF5C9C6-2FC0-4613-9F11-E61BA333CDB0}" type="slidenum">
              <a:rPr lang="en-SG" smtClean="0"/>
              <a:t>14</a:t>
            </a:fld>
            <a:endParaRPr lang="en-SG"/>
          </a:p>
        </p:txBody>
      </p:sp>
    </p:spTree>
    <p:extLst>
      <p:ext uri="{BB962C8B-B14F-4D97-AF65-F5344CB8AC3E}">
        <p14:creationId xmlns:p14="http://schemas.microsoft.com/office/powerpoint/2010/main" val="5040686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09B8CB-D609-B897-8986-6D6D6BD6BF9A}"/>
              </a:ext>
            </a:extLst>
          </p:cNvPr>
          <p:cNvSpPr>
            <a:spLocks noGrp="1"/>
          </p:cNvSpPr>
          <p:nvPr>
            <p:ph type="title"/>
          </p:nvPr>
        </p:nvSpPr>
        <p:spPr>
          <a:xfrm>
            <a:off x="838200" y="365125"/>
            <a:ext cx="10515600" cy="1325563"/>
          </a:xfrm>
        </p:spPr>
        <p:txBody>
          <a:bodyPr>
            <a:normAutofit/>
          </a:bodyPr>
          <a:lstStyle/>
          <a:p>
            <a:endParaRPr lang="en-SG" sz="540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4D28C19-1756-5C48-5FA3-3D137DFE6629}"/>
              </a:ext>
            </a:extLst>
          </p:cNvPr>
          <p:cNvSpPr>
            <a:spLocks noGrp="1"/>
          </p:cNvSpPr>
          <p:nvPr>
            <p:ph idx="1"/>
          </p:nvPr>
        </p:nvSpPr>
        <p:spPr>
          <a:xfrm>
            <a:off x="838200" y="1929384"/>
            <a:ext cx="10515600" cy="4251960"/>
          </a:xfrm>
        </p:spPr>
        <p:txBody>
          <a:bodyPr>
            <a:normAutofit/>
          </a:bodyPr>
          <a:lstStyle/>
          <a:p>
            <a:r>
              <a:rPr lang="en-SG" sz="2200"/>
              <a:t>According to Reese , we can define three criteria to discriminate whether a service is delivered in the cloud computing style: </a:t>
            </a:r>
          </a:p>
          <a:p>
            <a:pPr marL="0" indent="0">
              <a:buNone/>
            </a:pPr>
            <a:r>
              <a:rPr lang="en-SG" sz="2200" dirty="0"/>
              <a:t>• The service is accessible via a Web browser (</a:t>
            </a:r>
            <a:r>
              <a:rPr lang="en-SG" sz="2200" dirty="0" err="1"/>
              <a:t>nonproprietary</a:t>
            </a:r>
            <a:r>
              <a:rPr lang="en-SG" sz="2200" dirty="0"/>
              <a:t>) or a Web services application programming interface (API). </a:t>
            </a:r>
          </a:p>
          <a:p>
            <a:pPr marL="0" indent="0">
              <a:buNone/>
            </a:pPr>
            <a:r>
              <a:rPr lang="en-SG" sz="2200" dirty="0"/>
              <a:t>• Zero capital expenditure is necessary to get started. </a:t>
            </a:r>
          </a:p>
          <a:p>
            <a:pPr marL="0" indent="0">
              <a:buNone/>
            </a:pPr>
            <a:r>
              <a:rPr lang="en-SG" sz="2200" dirty="0"/>
              <a:t>• You pay only for what you use as you use it.</a:t>
            </a:r>
          </a:p>
          <a:p>
            <a:pPr marL="0" indent="0">
              <a:buNone/>
            </a:pPr>
            <a:r>
              <a:rPr lang="en-SG" sz="2200" dirty="0"/>
              <a:t>Even though many cloud computing services are freely available for single users, </a:t>
            </a:r>
            <a:r>
              <a:rPr lang="en-SG" sz="2200" dirty="0" err="1"/>
              <a:t>enterpriseclass</a:t>
            </a:r>
            <a:r>
              <a:rPr lang="en-SG" sz="2200" dirty="0"/>
              <a:t> services are delivered according a specific pricing scheme. </a:t>
            </a:r>
          </a:p>
        </p:txBody>
      </p:sp>
      <p:sp>
        <p:nvSpPr>
          <p:cNvPr id="4" name="Slide Number Placeholder 3">
            <a:extLst>
              <a:ext uri="{FF2B5EF4-FFF2-40B4-BE49-F238E27FC236}">
                <a16:creationId xmlns:a16="http://schemas.microsoft.com/office/drawing/2014/main" id="{9CAB30AD-89D8-72A0-FB16-B1A15F1E5CA6}"/>
              </a:ext>
            </a:extLst>
          </p:cNvPr>
          <p:cNvSpPr>
            <a:spLocks noGrp="1"/>
          </p:cNvSpPr>
          <p:nvPr>
            <p:ph type="sldNum" sz="quarter" idx="12"/>
          </p:nvPr>
        </p:nvSpPr>
        <p:spPr/>
        <p:txBody>
          <a:bodyPr/>
          <a:lstStyle/>
          <a:p>
            <a:fld id="{2EF5C9C6-2FC0-4613-9F11-E61BA333CDB0}" type="slidenum">
              <a:rPr lang="en-SG" smtClean="0"/>
              <a:t>15</a:t>
            </a:fld>
            <a:endParaRPr lang="en-SG"/>
          </a:p>
        </p:txBody>
      </p:sp>
    </p:spTree>
    <p:extLst>
      <p:ext uri="{BB962C8B-B14F-4D97-AF65-F5344CB8AC3E}">
        <p14:creationId xmlns:p14="http://schemas.microsoft.com/office/powerpoint/2010/main" val="37856488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9DCFCC-84A2-C9CD-B9D3-B7A05849B638}"/>
              </a:ext>
            </a:extLst>
          </p:cNvPr>
          <p:cNvSpPr>
            <a:spLocks noGrp="1"/>
          </p:cNvSpPr>
          <p:nvPr>
            <p:ph type="title"/>
          </p:nvPr>
        </p:nvSpPr>
        <p:spPr>
          <a:xfrm>
            <a:off x="838200" y="365125"/>
            <a:ext cx="10515600" cy="1325563"/>
          </a:xfrm>
        </p:spPr>
        <p:txBody>
          <a:bodyPr>
            <a:normAutofit/>
          </a:bodyPr>
          <a:lstStyle/>
          <a:p>
            <a:r>
              <a:rPr lang="en-SG" sz="5400"/>
              <a:t>A closer look on Cloud Computing</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284BC00-8D41-1AF2-50CD-1D8AE3BC89BE}"/>
              </a:ext>
            </a:extLst>
          </p:cNvPr>
          <p:cNvSpPr>
            <a:spLocks noGrp="1"/>
          </p:cNvSpPr>
          <p:nvPr>
            <p:ph idx="1"/>
          </p:nvPr>
        </p:nvSpPr>
        <p:spPr>
          <a:xfrm>
            <a:off x="838200" y="1929384"/>
            <a:ext cx="10515600" cy="4251960"/>
          </a:xfrm>
        </p:spPr>
        <p:txBody>
          <a:bodyPr>
            <a:normAutofit/>
          </a:bodyPr>
          <a:lstStyle/>
          <a:p>
            <a:r>
              <a:rPr lang="en-SG" sz="1500" dirty="0"/>
              <a:t>Cloud computing is helping enterprises, governments, public and private institutions, and research organizations shape more effective and demand-driven computing systems. </a:t>
            </a:r>
          </a:p>
          <a:p>
            <a:r>
              <a:rPr lang="en-SG" sz="1500" dirty="0"/>
              <a:t>Practical examples of such systems exist across all market segments: </a:t>
            </a:r>
          </a:p>
          <a:p>
            <a:pPr marL="457200" lvl="1" indent="0">
              <a:buNone/>
            </a:pPr>
            <a:r>
              <a:rPr lang="en-SG" sz="1500" dirty="0"/>
              <a:t>• </a:t>
            </a:r>
            <a:r>
              <a:rPr lang="en-SG" sz="1500" b="1" dirty="0"/>
              <a:t>Large enterprises can offload some of their activities to cloud-based systems.</a:t>
            </a:r>
            <a:r>
              <a:rPr lang="en-SG" sz="1500" dirty="0"/>
              <a:t> </a:t>
            </a:r>
          </a:p>
          <a:p>
            <a:pPr marL="914400" lvl="2" indent="0">
              <a:buNone/>
            </a:pPr>
            <a:r>
              <a:rPr lang="en-SG" sz="1500" dirty="0"/>
              <a:t>Recently, the New York Times has converted its digital library of past editions into a Web-friendly format. This required a considerable amount of computing power for a short period of time. </a:t>
            </a:r>
            <a:r>
              <a:rPr lang="en-SG" sz="1500" u="sng" dirty="0"/>
              <a:t>By renting Amazon EC2 and S3 </a:t>
            </a:r>
            <a:r>
              <a:rPr lang="en-SG" sz="1500" dirty="0"/>
              <a:t>Cloud resources, the Times performed this task in </a:t>
            </a:r>
            <a:r>
              <a:rPr lang="en-SG" sz="1500" u="sng" dirty="0"/>
              <a:t>36 hours </a:t>
            </a:r>
            <a:r>
              <a:rPr lang="en-SG" sz="1500" dirty="0"/>
              <a:t>and relinquished these resources, with no additional costs.</a:t>
            </a:r>
          </a:p>
          <a:p>
            <a:pPr marL="457200" lvl="1" indent="0">
              <a:buNone/>
            </a:pPr>
            <a:r>
              <a:rPr lang="en-SG" sz="1500" dirty="0"/>
              <a:t> • </a:t>
            </a:r>
            <a:r>
              <a:rPr lang="en-SG" sz="1500" b="1" dirty="0"/>
              <a:t>Small enterprises and start-ups can afford to translate their ideas into business results more quickly, without excessive up-front costs.</a:t>
            </a:r>
          </a:p>
          <a:p>
            <a:pPr marL="914400" lvl="2" indent="0">
              <a:buNone/>
            </a:pPr>
            <a:r>
              <a:rPr lang="en-SG" sz="1500" dirty="0"/>
              <a:t> Animoto is a company that creates videos out of images, music, and video fragments submitted by users. The process involves a considerable amount of storage and backend processing required for producing the video, which is finally made available to the user. Animoto does not own a single server and bases its computing infrastructure entirely on </a:t>
            </a:r>
            <a:r>
              <a:rPr lang="en-SG" sz="1500" u="sng" dirty="0"/>
              <a:t>Amazon Web Services</a:t>
            </a:r>
            <a:r>
              <a:rPr lang="en-SG" sz="1500" dirty="0"/>
              <a:t>, which are sized on demand according to the overall workload to be processed. </a:t>
            </a:r>
          </a:p>
        </p:txBody>
      </p:sp>
      <p:sp>
        <p:nvSpPr>
          <p:cNvPr id="4" name="Slide Number Placeholder 3">
            <a:extLst>
              <a:ext uri="{FF2B5EF4-FFF2-40B4-BE49-F238E27FC236}">
                <a16:creationId xmlns:a16="http://schemas.microsoft.com/office/drawing/2014/main" id="{91F0414D-F703-428C-7244-55434CC52C12}"/>
              </a:ext>
            </a:extLst>
          </p:cNvPr>
          <p:cNvSpPr>
            <a:spLocks noGrp="1"/>
          </p:cNvSpPr>
          <p:nvPr>
            <p:ph type="sldNum" sz="quarter" idx="12"/>
          </p:nvPr>
        </p:nvSpPr>
        <p:spPr/>
        <p:txBody>
          <a:bodyPr/>
          <a:lstStyle/>
          <a:p>
            <a:fld id="{2EF5C9C6-2FC0-4613-9F11-E61BA333CDB0}" type="slidenum">
              <a:rPr lang="en-SG" smtClean="0"/>
              <a:t>16</a:t>
            </a:fld>
            <a:endParaRPr lang="en-SG"/>
          </a:p>
        </p:txBody>
      </p:sp>
    </p:spTree>
    <p:extLst>
      <p:ext uri="{BB962C8B-B14F-4D97-AF65-F5344CB8AC3E}">
        <p14:creationId xmlns:p14="http://schemas.microsoft.com/office/powerpoint/2010/main" val="24285969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EC583-C762-EF3C-445C-862AF70BAF7E}"/>
              </a:ext>
            </a:extLst>
          </p:cNvPr>
          <p:cNvSpPr>
            <a:spLocks noGrp="1"/>
          </p:cNvSpPr>
          <p:nvPr>
            <p:ph type="title"/>
          </p:nvPr>
        </p:nvSpPr>
        <p:spPr/>
        <p:txBody>
          <a:bodyPr/>
          <a:lstStyle/>
          <a:p>
            <a:r>
              <a:rPr lang="en-SG" dirty="0" err="1"/>
              <a:t>Cont</a:t>
            </a:r>
            <a:r>
              <a:rPr lang="en-SG" dirty="0"/>
              <a:t>…</a:t>
            </a:r>
          </a:p>
        </p:txBody>
      </p:sp>
      <p:sp>
        <p:nvSpPr>
          <p:cNvPr id="3" name="Content Placeholder 2">
            <a:extLst>
              <a:ext uri="{FF2B5EF4-FFF2-40B4-BE49-F238E27FC236}">
                <a16:creationId xmlns:a16="http://schemas.microsoft.com/office/drawing/2014/main" id="{76480C83-7BB0-AE9F-E030-9C8374E49C40}"/>
              </a:ext>
            </a:extLst>
          </p:cNvPr>
          <p:cNvSpPr>
            <a:spLocks noGrp="1"/>
          </p:cNvSpPr>
          <p:nvPr>
            <p:ph idx="1"/>
          </p:nvPr>
        </p:nvSpPr>
        <p:spPr/>
        <p:txBody>
          <a:bodyPr>
            <a:normAutofit fontScale="92500" lnSpcReduction="20000"/>
          </a:bodyPr>
          <a:lstStyle/>
          <a:p>
            <a:r>
              <a:rPr lang="en-SG" b="1" dirty="0"/>
              <a:t>System developers can concentrate on the business logic rather than dealing with the complexity of infrastructure management and scalability.</a:t>
            </a:r>
            <a:r>
              <a:rPr lang="en-SG" dirty="0"/>
              <a:t> </a:t>
            </a:r>
          </a:p>
          <a:p>
            <a:pPr lvl="1"/>
            <a:r>
              <a:rPr lang="en-SG" dirty="0"/>
              <a:t>Little Fluffy Toys is a company in London that has developed a widget providing users with information about nearby bicycle rental services. The company has managed to back the widget’s computing needs on </a:t>
            </a:r>
            <a:r>
              <a:rPr lang="en-SG" u="sng" dirty="0"/>
              <a:t>Google </a:t>
            </a:r>
            <a:r>
              <a:rPr lang="en-SG" u="sng" dirty="0" err="1"/>
              <a:t>AppEngine</a:t>
            </a:r>
            <a:r>
              <a:rPr lang="en-SG" dirty="0"/>
              <a:t> and be on the market in only </a:t>
            </a:r>
            <a:r>
              <a:rPr lang="en-SG" u="sng" dirty="0"/>
              <a:t>one week</a:t>
            </a:r>
            <a:r>
              <a:rPr lang="en-SG" dirty="0"/>
              <a:t>. </a:t>
            </a:r>
          </a:p>
          <a:p>
            <a:r>
              <a:rPr lang="en-SG" b="1" dirty="0"/>
              <a:t>End users can have their documents accessible from everywhere and any device.</a:t>
            </a:r>
            <a:r>
              <a:rPr lang="en-SG" dirty="0"/>
              <a:t> </a:t>
            </a:r>
          </a:p>
          <a:p>
            <a:pPr lvl="1"/>
            <a:r>
              <a:rPr lang="en-SG" dirty="0"/>
              <a:t>Apple iCloud is a service that allows users to have their documents stored in the Cloud and access them from any device users connect to it. This makes it possible to take a picture while traveling with a smartphone, go back home and edit the same picture on your laptop, and have it show as updated on your tablet computer. This process is completely transparent to the user, who does not have to set up cables and connect these devices with each other.</a:t>
            </a:r>
          </a:p>
        </p:txBody>
      </p:sp>
      <p:sp>
        <p:nvSpPr>
          <p:cNvPr id="4" name="Slide Number Placeholder 3">
            <a:extLst>
              <a:ext uri="{FF2B5EF4-FFF2-40B4-BE49-F238E27FC236}">
                <a16:creationId xmlns:a16="http://schemas.microsoft.com/office/drawing/2014/main" id="{9F0E6D8D-09DE-6230-4289-6E58D6C37679}"/>
              </a:ext>
            </a:extLst>
          </p:cNvPr>
          <p:cNvSpPr>
            <a:spLocks noGrp="1"/>
          </p:cNvSpPr>
          <p:nvPr>
            <p:ph type="sldNum" sz="quarter" idx="12"/>
          </p:nvPr>
        </p:nvSpPr>
        <p:spPr/>
        <p:txBody>
          <a:bodyPr/>
          <a:lstStyle/>
          <a:p>
            <a:fld id="{2EF5C9C6-2FC0-4613-9F11-E61BA333CDB0}" type="slidenum">
              <a:rPr lang="en-SG" smtClean="0"/>
              <a:t>17</a:t>
            </a:fld>
            <a:endParaRPr lang="en-SG"/>
          </a:p>
        </p:txBody>
      </p:sp>
    </p:spTree>
    <p:extLst>
      <p:ext uri="{BB962C8B-B14F-4D97-AF65-F5344CB8AC3E}">
        <p14:creationId xmlns:p14="http://schemas.microsoft.com/office/powerpoint/2010/main" val="3212186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9">
            <a:extLst>
              <a:ext uri="{FF2B5EF4-FFF2-40B4-BE49-F238E27FC236}">
                <a16:creationId xmlns:a16="http://schemas.microsoft.com/office/drawing/2014/main" id="{A4026A73-1F7F-49F2-B319-8CA3B3D5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Right Triangle 11">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1ECECA-B900-9630-9546-E8660621F740}"/>
              </a:ext>
            </a:extLst>
          </p:cNvPr>
          <p:cNvSpPr>
            <a:spLocks noGrp="1"/>
          </p:cNvSpPr>
          <p:nvPr>
            <p:ph type="title"/>
          </p:nvPr>
        </p:nvSpPr>
        <p:spPr>
          <a:xfrm>
            <a:off x="1006900" y="1188637"/>
            <a:ext cx="3141430" cy="4480726"/>
          </a:xfrm>
        </p:spPr>
        <p:txBody>
          <a:bodyPr>
            <a:normAutofit/>
          </a:bodyPr>
          <a:lstStyle/>
          <a:p>
            <a:pPr algn="r"/>
            <a:r>
              <a:rPr lang="en-SG" sz="5600"/>
              <a:t>Cloud Reference Models</a:t>
            </a:r>
          </a:p>
        </p:txBody>
      </p:sp>
      <p:cxnSp>
        <p:nvCxnSpPr>
          <p:cNvPr id="16" name="Straight Connector 15">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6F8070F-B5D0-D86C-8838-8067D729C33E}"/>
              </a:ext>
            </a:extLst>
          </p:cNvPr>
          <p:cNvSpPr>
            <a:spLocks noGrp="1"/>
          </p:cNvSpPr>
          <p:nvPr>
            <p:ph idx="1"/>
          </p:nvPr>
        </p:nvSpPr>
        <p:spPr>
          <a:xfrm>
            <a:off x="5138928" y="1338729"/>
            <a:ext cx="4795584" cy="4180542"/>
          </a:xfrm>
        </p:spPr>
        <p:txBody>
          <a:bodyPr anchor="ctr">
            <a:normAutofit/>
          </a:bodyPr>
          <a:lstStyle/>
          <a:p>
            <a:r>
              <a:rPr lang="en-SG" sz="1700" dirty="0"/>
              <a:t>The three major models for deploying and accessing cloud computing environments are </a:t>
            </a:r>
            <a:r>
              <a:rPr lang="en-SG" sz="1700" b="1" dirty="0"/>
              <a:t>public clouds, private/enterprise clouds</a:t>
            </a:r>
            <a:r>
              <a:rPr lang="en-SG" sz="1700" dirty="0"/>
              <a:t>, and </a:t>
            </a:r>
            <a:r>
              <a:rPr lang="en-SG" sz="1700" b="1" dirty="0"/>
              <a:t>hybrid clouds</a:t>
            </a:r>
            <a:r>
              <a:rPr lang="en-SG" sz="1700" dirty="0"/>
              <a:t> (see Figure 1.4). </a:t>
            </a:r>
          </a:p>
          <a:p>
            <a:r>
              <a:rPr lang="en-SG" sz="1700" dirty="0"/>
              <a:t>Public clouds are the most common deployment models in which necessary IT infrastructure (e.g., virtualized data </a:t>
            </a:r>
            <a:r>
              <a:rPr lang="en-SG" sz="1700" dirty="0" err="1"/>
              <a:t>centers</a:t>
            </a:r>
            <a:r>
              <a:rPr lang="en-SG" sz="1700" dirty="0"/>
              <a:t>) is established by a third-party service provider that makes it available to any consumer on a subscription basis. </a:t>
            </a:r>
          </a:p>
          <a:p>
            <a:r>
              <a:rPr lang="en-SG" sz="1700" dirty="0"/>
              <a:t>Such clouds are appealing to users because they allow users to quickly leverage compute, storage, and application services. </a:t>
            </a:r>
          </a:p>
          <a:p>
            <a:r>
              <a:rPr lang="en-SG" sz="1700" b="1" dirty="0"/>
              <a:t>In this environment, users’ data and applications are deployed on cloud data </a:t>
            </a:r>
            <a:r>
              <a:rPr lang="en-SG" sz="1700" b="1" dirty="0" err="1"/>
              <a:t>centers</a:t>
            </a:r>
            <a:r>
              <a:rPr lang="en-SG" sz="1700" b="1" dirty="0"/>
              <a:t> on the vendor’s premises.</a:t>
            </a:r>
          </a:p>
        </p:txBody>
      </p:sp>
      <p:sp>
        <p:nvSpPr>
          <p:cNvPr id="4" name="Slide Number Placeholder 3">
            <a:extLst>
              <a:ext uri="{FF2B5EF4-FFF2-40B4-BE49-F238E27FC236}">
                <a16:creationId xmlns:a16="http://schemas.microsoft.com/office/drawing/2014/main" id="{AF9FDA3B-3499-2579-F629-1BF193EB3896}"/>
              </a:ext>
            </a:extLst>
          </p:cNvPr>
          <p:cNvSpPr>
            <a:spLocks noGrp="1"/>
          </p:cNvSpPr>
          <p:nvPr>
            <p:ph type="sldNum" sz="quarter" idx="12"/>
          </p:nvPr>
        </p:nvSpPr>
        <p:spPr/>
        <p:txBody>
          <a:bodyPr/>
          <a:lstStyle/>
          <a:p>
            <a:fld id="{2EF5C9C6-2FC0-4613-9F11-E61BA333CDB0}" type="slidenum">
              <a:rPr lang="en-SG" smtClean="0"/>
              <a:t>18</a:t>
            </a:fld>
            <a:endParaRPr lang="en-SG"/>
          </a:p>
        </p:txBody>
      </p:sp>
    </p:spTree>
    <p:extLst>
      <p:ext uri="{BB962C8B-B14F-4D97-AF65-F5344CB8AC3E}">
        <p14:creationId xmlns:p14="http://schemas.microsoft.com/office/powerpoint/2010/main" val="22505617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A4026A73-1F7F-49F2-B319-8CA3B3D5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ight Triangle 11">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A02F2A-9643-EAD9-4F90-74753F9CD6F3}"/>
              </a:ext>
            </a:extLst>
          </p:cNvPr>
          <p:cNvSpPr>
            <a:spLocks noGrp="1"/>
          </p:cNvSpPr>
          <p:nvPr>
            <p:ph type="title"/>
          </p:nvPr>
        </p:nvSpPr>
        <p:spPr>
          <a:xfrm>
            <a:off x="1006900" y="1188637"/>
            <a:ext cx="3141430" cy="4480726"/>
          </a:xfrm>
        </p:spPr>
        <p:txBody>
          <a:bodyPr>
            <a:normAutofit/>
          </a:bodyPr>
          <a:lstStyle/>
          <a:p>
            <a:pPr algn="r"/>
            <a:r>
              <a:rPr lang="en-SG" sz="5600"/>
              <a:t>Continue..</a:t>
            </a:r>
          </a:p>
        </p:txBody>
      </p:sp>
      <p:cxnSp>
        <p:nvCxnSpPr>
          <p:cNvPr id="16" name="Straight Connector 15">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0B5641C-99B2-FBF2-4AB8-1E4D270A2387}"/>
              </a:ext>
            </a:extLst>
          </p:cNvPr>
          <p:cNvSpPr>
            <a:spLocks noGrp="1"/>
          </p:cNvSpPr>
          <p:nvPr>
            <p:ph idx="1"/>
          </p:nvPr>
        </p:nvSpPr>
        <p:spPr>
          <a:xfrm>
            <a:off x="5138927" y="1020726"/>
            <a:ext cx="5685013" cy="5007933"/>
          </a:xfrm>
        </p:spPr>
        <p:txBody>
          <a:bodyPr anchor="ctr">
            <a:normAutofit/>
          </a:bodyPr>
          <a:lstStyle/>
          <a:p>
            <a:r>
              <a:rPr lang="en-SG" sz="1500" dirty="0"/>
              <a:t>Large organizations that own massive computing infrastructures can still benefit from cloud computing by replicating the cloud IT service delivery model in-house.</a:t>
            </a:r>
          </a:p>
          <a:p>
            <a:r>
              <a:rPr lang="en-SG" sz="1500" dirty="0"/>
              <a:t> This idea has given birth to the concept of </a:t>
            </a:r>
            <a:r>
              <a:rPr lang="en-SG" sz="1500" b="1" dirty="0"/>
              <a:t>private clouds</a:t>
            </a:r>
            <a:r>
              <a:rPr lang="en-SG" sz="1500" dirty="0"/>
              <a:t> as opposed to public clouds.</a:t>
            </a:r>
          </a:p>
          <a:p>
            <a:r>
              <a:rPr lang="en-SG" sz="1500" dirty="0"/>
              <a:t> In 2010, for example, the U.S. federal government, one of the world’s largest consumers of IT spending (around $76 billion on more than 10,000 systems) started a cloud computing initiative aimed at providing government agencies with a more efficient use of their computing facilities.</a:t>
            </a:r>
          </a:p>
          <a:p>
            <a:r>
              <a:rPr lang="en-SG" sz="1500" dirty="0"/>
              <a:t> The use of cloud-based in-house solutions is also driven by the need to keep confidential information within an organization’s premises. </a:t>
            </a:r>
          </a:p>
          <a:p>
            <a:r>
              <a:rPr lang="en-SG" sz="1500" dirty="0"/>
              <a:t>Institutions such as governments and banks that have high security, privacy, and regulatory concerns prefer to build and use their own private or enterprise clouds.</a:t>
            </a:r>
          </a:p>
          <a:p>
            <a:endParaRPr lang="en-SG" sz="1500" dirty="0"/>
          </a:p>
        </p:txBody>
      </p:sp>
      <p:sp>
        <p:nvSpPr>
          <p:cNvPr id="4" name="Slide Number Placeholder 3">
            <a:extLst>
              <a:ext uri="{FF2B5EF4-FFF2-40B4-BE49-F238E27FC236}">
                <a16:creationId xmlns:a16="http://schemas.microsoft.com/office/drawing/2014/main" id="{57DCA16F-7AE1-D8EF-EE91-255ABB39860A}"/>
              </a:ext>
            </a:extLst>
          </p:cNvPr>
          <p:cNvSpPr>
            <a:spLocks noGrp="1"/>
          </p:cNvSpPr>
          <p:nvPr>
            <p:ph type="sldNum" sz="quarter" idx="12"/>
          </p:nvPr>
        </p:nvSpPr>
        <p:spPr/>
        <p:txBody>
          <a:bodyPr/>
          <a:lstStyle/>
          <a:p>
            <a:fld id="{2EF5C9C6-2FC0-4613-9F11-E61BA333CDB0}" type="slidenum">
              <a:rPr lang="en-SG" smtClean="0"/>
              <a:t>19</a:t>
            </a:fld>
            <a:endParaRPr lang="en-SG"/>
          </a:p>
        </p:txBody>
      </p:sp>
    </p:spTree>
    <p:extLst>
      <p:ext uri="{BB962C8B-B14F-4D97-AF65-F5344CB8AC3E}">
        <p14:creationId xmlns:p14="http://schemas.microsoft.com/office/powerpoint/2010/main" val="16702890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D4CD3E-9A29-B4D6-571E-E168151268E9}"/>
              </a:ext>
            </a:extLst>
          </p:cNvPr>
          <p:cNvSpPr>
            <a:spLocks noGrp="1"/>
          </p:cNvSpPr>
          <p:nvPr>
            <p:ph type="title"/>
          </p:nvPr>
        </p:nvSpPr>
        <p:spPr>
          <a:xfrm>
            <a:off x="686834" y="1153572"/>
            <a:ext cx="3200400" cy="4461163"/>
          </a:xfrm>
        </p:spPr>
        <p:txBody>
          <a:bodyPr>
            <a:normAutofit/>
          </a:bodyPr>
          <a:lstStyle/>
          <a:p>
            <a:r>
              <a:rPr lang="en-SG">
                <a:solidFill>
                  <a:srgbClr val="FFFFFF"/>
                </a:solidFill>
              </a:rPr>
              <a:t>Introduction</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827FB586-D914-714F-44E9-B9BDDFEB2891}"/>
              </a:ext>
            </a:extLst>
          </p:cNvPr>
          <p:cNvSpPr>
            <a:spLocks noGrp="1"/>
          </p:cNvSpPr>
          <p:nvPr>
            <p:ph idx="1"/>
          </p:nvPr>
        </p:nvSpPr>
        <p:spPr>
          <a:xfrm>
            <a:off x="4447308" y="591344"/>
            <a:ext cx="6906491" cy="5585619"/>
          </a:xfrm>
        </p:spPr>
        <p:txBody>
          <a:bodyPr anchor="ctr">
            <a:normAutofit/>
          </a:bodyPr>
          <a:lstStyle/>
          <a:p>
            <a:r>
              <a:rPr lang="en-SG" sz="2600"/>
              <a:t>Computing is being transformed into a model consisting of services that are commoditized and delivered in a manner similar to utilities such as water, electricity, gas, and telephony.</a:t>
            </a:r>
          </a:p>
          <a:p>
            <a:r>
              <a:rPr lang="en-SG" sz="2600"/>
              <a:t> In such a model, users access services based on their requirements, regardless of where the services are hosted. </a:t>
            </a:r>
          </a:p>
          <a:p>
            <a:r>
              <a:rPr lang="en-SG" sz="2600"/>
              <a:t>Several computing paradigms, such as grid computing, have promised to deliver this utility computing vision. </a:t>
            </a:r>
          </a:p>
          <a:p>
            <a:r>
              <a:rPr lang="en-SG" sz="2600"/>
              <a:t>Cloud computing is the most recent emerging paradigm promising to turn the vision of “computing utilities” into a reality</a:t>
            </a:r>
          </a:p>
        </p:txBody>
      </p:sp>
      <p:sp>
        <p:nvSpPr>
          <p:cNvPr id="4" name="Slide Number Placeholder 3">
            <a:extLst>
              <a:ext uri="{FF2B5EF4-FFF2-40B4-BE49-F238E27FC236}">
                <a16:creationId xmlns:a16="http://schemas.microsoft.com/office/drawing/2014/main" id="{465BA2DB-FBA5-9F46-D0B6-FC6977E2FE95}"/>
              </a:ext>
            </a:extLst>
          </p:cNvPr>
          <p:cNvSpPr>
            <a:spLocks noGrp="1"/>
          </p:cNvSpPr>
          <p:nvPr>
            <p:ph type="sldNum" sz="quarter" idx="12"/>
          </p:nvPr>
        </p:nvSpPr>
        <p:spPr/>
        <p:txBody>
          <a:bodyPr/>
          <a:lstStyle/>
          <a:p>
            <a:fld id="{2EF5C9C6-2FC0-4613-9F11-E61BA333CDB0}" type="slidenum">
              <a:rPr lang="en-SG" smtClean="0"/>
              <a:t>2</a:t>
            </a:fld>
            <a:endParaRPr lang="en-SG"/>
          </a:p>
        </p:txBody>
      </p:sp>
    </p:spTree>
    <p:extLst>
      <p:ext uri="{BB962C8B-B14F-4D97-AF65-F5344CB8AC3E}">
        <p14:creationId xmlns:p14="http://schemas.microsoft.com/office/powerpoint/2010/main" val="6411556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A4026A73-1F7F-49F2-B319-8CA3B3D5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ight Triangle 11">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C6A409-26B4-C864-6390-AAF50C139AB1}"/>
              </a:ext>
            </a:extLst>
          </p:cNvPr>
          <p:cNvSpPr>
            <a:spLocks noGrp="1"/>
          </p:cNvSpPr>
          <p:nvPr>
            <p:ph type="title"/>
          </p:nvPr>
        </p:nvSpPr>
        <p:spPr>
          <a:xfrm>
            <a:off x="1006900" y="1188637"/>
            <a:ext cx="3141430" cy="4480726"/>
          </a:xfrm>
        </p:spPr>
        <p:txBody>
          <a:bodyPr>
            <a:normAutofit/>
          </a:bodyPr>
          <a:lstStyle/>
          <a:p>
            <a:pPr algn="r"/>
            <a:r>
              <a:rPr lang="en-SG" sz="5100"/>
              <a:t>Continue…</a:t>
            </a:r>
          </a:p>
        </p:txBody>
      </p:sp>
      <p:cxnSp>
        <p:nvCxnSpPr>
          <p:cNvPr id="16" name="Straight Connector 15">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3E2606D-286B-BE79-34FE-3D0E9A560925}"/>
              </a:ext>
            </a:extLst>
          </p:cNvPr>
          <p:cNvSpPr>
            <a:spLocks noGrp="1"/>
          </p:cNvSpPr>
          <p:nvPr>
            <p:ph idx="1"/>
          </p:nvPr>
        </p:nvSpPr>
        <p:spPr>
          <a:xfrm>
            <a:off x="5138928" y="1338729"/>
            <a:ext cx="4795584" cy="4180542"/>
          </a:xfrm>
        </p:spPr>
        <p:txBody>
          <a:bodyPr anchor="ctr">
            <a:normAutofit/>
          </a:bodyPr>
          <a:lstStyle/>
          <a:p>
            <a:r>
              <a:rPr lang="en-SG" sz="2200"/>
              <a:t>Whenever private cloud resources are unable to meet users’ quality-of-service requirements, </a:t>
            </a:r>
            <a:r>
              <a:rPr lang="en-SG" sz="2200" b="1"/>
              <a:t>hybrid computing systems</a:t>
            </a:r>
            <a:r>
              <a:rPr lang="en-SG" sz="2200"/>
              <a:t>, partially composed of public cloud resources and privately owned infrastructures, are created to serve the organization’s needs.</a:t>
            </a:r>
          </a:p>
          <a:p>
            <a:r>
              <a:rPr lang="en-SG" sz="2200"/>
              <a:t> These are often referred as </a:t>
            </a:r>
            <a:r>
              <a:rPr lang="en-SG" sz="2200" b="1"/>
              <a:t>hybrid clouds</a:t>
            </a:r>
            <a:r>
              <a:rPr lang="en-SG" sz="2200"/>
              <a:t>, which are becoming a common way for many stakeholders to start exploring the possibilities offered by cloud computing</a:t>
            </a:r>
          </a:p>
        </p:txBody>
      </p:sp>
      <p:sp>
        <p:nvSpPr>
          <p:cNvPr id="4" name="Slide Number Placeholder 3">
            <a:extLst>
              <a:ext uri="{FF2B5EF4-FFF2-40B4-BE49-F238E27FC236}">
                <a16:creationId xmlns:a16="http://schemas.microsoft.com/office/drawing/2014/main" id="{C8F42B9B-E360-47B9-4CD8-3F6371E22855}"/>
              </a:ext>
            </a:extLst>
          </p:cNvPr>
          <p:cNvSpPr>
            <a:spLocks noGrp="1"/>
          </p:cNvSpPr>
          <p:nvPr>
            <p:ph type="sldNum" sz="quarter" idx="12"/>
          </p:nvPr>
        </p:nvSpPr>
        <p:spPr/>
        <p:txBody>
          <a:bodyPr/>
          <a:lstStyle/>
          <a:p>
            <a:fld id="{2EF5C9C6-2FC0-4613-9F11-E61BA333CDB0}" type="slidenum">
              <a:rPr lang="en-SG" smtClean="0"/>
              <a:t>20</a:t>
            </a:fld>
            <a:endParaRPr lang="en-SG"/>
          </a:p>
        </p:txBody>
      </p:sp>
    </p:spTree>
    <p:extLst>
      <p:ext uri="{BB962C8B-B14F-4D97-AF65-F5344CB8AC3E}">
        <p14:creationId xmlns:p14="http://schemas.microsoft.com/office/powerpoint/2010/main" val="7856676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9">
            <a:extLst>
              <a:ext uri="{FF2B5EF4-FFF2-40B4-BE49-F238E27FC236}">
                <a16:creationId xmlns:a16="http://schemas.microsoft.com/office/drawing/2014/main" id="{DA2E7C1E-2B5A-4BBA-AE51-1CD8C19309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6">
            <a:extLst>
              <a:ext uri="{FF2B5EF4-FFF2-40B4-BE49-F238E27FC236}">
                <a16:creationId xmlns:a16="http://schemas.microsoft.com/office/drawing/2014/main" id="{43DF76B1-5174-4FAF-9D19-FFEE98426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38200" y="720953"/>
            <a:ext cx="10515600" cy="5416094"/>
          </a:xfrm>
          <a:custGeom>
            <a:avLst/>
            <a:gdLst>
              <a:gd name="connsiteX0" fmla="*/ 0 w 10515600"/>
              <a:gd name="connsiteY0" fmla="*/ 0 h 5416094"/>
              <a:gd name="connsiteX1" fmla="*/ 552069 w 10515600"/>
              <a:gd name="connsiteY1" fmla="*/ 0 h 5416094"/>
              <a:gd name="connsiteX2" fmla="*/ 893826 w 10515600"/>
              <a:gd name="connsiteY2" fmla="*/ 0 h 5416094"/>
              <a:gd name="connsiteX3" fmla="*/ 1761363 w 10515600"/>
              <a:gd name="connsiteY3" fmla="*/ 0 h 5416094"/>
              <a:gd name="connsiteX4" fmla="*/ 2313432 w 10515600"/>
              <a:gd name="connsiteY4" fmla="*/ 0 h 5416094"/>
              <a:gd name="connsiteX5" fmla="*/ 2865501 w 10515600"/>
              <a:gd name="connsiteY5" fmla="*/ 0 h 5416094"/>
              <a:gd name="connsiteX6" fmla="*/ 3733038 w 10515600"/>
              <a:gd name="connsiteY6" fmla="*/ 0 h 5416094"/>
              <a:gd name="connsiteX7" fmla="*/ 4179951 w 10515600"/>
              <a:gd name="connsiteY7" fmla="*/ 0 h 5416094"/>
              <a:gd name="connsiteX8" fmla="*/ 5047488 w 10515600"/>
              <a:gd name="connsiteY8" fmla="*/ 0 h 5416094"/>
              <a:gd name="connsiteX9" fmla="*/ 5915025 w 10515600"/>
              <a:gd name="connsiteY9" fmla="*/ 0 h 5416094"/>
              <a:gd name="connsiteX10" fmla="*/ 6572250 w 10515600"/>
              <a:gd name="connsiteY10" fmla="*/ 0 h 5416094"/>
              <a:gd name="connsiteX11" fmla="*/ 7439787 w 10515600"/>
              <a:gd name="connsiteY11" fmla="*/ 0 h 5416094"/>
              <a:gd name="connsiteX12" fmla="*/ 7991856 w 10515600"/>
              <a:gd name="connsiteY12" fmla="*/ 0 h 5416094"/>
              <a:gd name="connsiteX13" fmla="*/ 8543925 w 10515600"/>
              <a:gd name="connsiteY13" fmla="*/ 0 h 5416094"/>
              <a:gd name="connsiteX14" fmla="*/ 9306306 w 10515600"/>
              <a:gd name="connsiteY14" fmla="*/ 0 h 5416094"/>
              <a:gd name="connsiteX15" fmla="*/ 9858375 w 10515600"/>
              <a:gd name="connsiteY15" fmla="*/ 0 h 5416094"/>
              <a:gd name="connsiteX16" fmla="*/ 10515600 w 10515600"/>
              <a:gd name="connsiteY16" fmla="*/ 0 h 5416094"/>
              <a:gd name="connsiteX17" fmla="*/ 10515600 w 10515600"/>
              <a:gd name="connsiteY17" fmla="*/ 785334 h 5416094"/>
              <a:gd name="connsiteX18" fmla="*/ 10515600 w 10515600"/>
              <a:gd name="connsiteY18" fmla="*/ 1516506 h 5416094"/>
              <a:gd name="connsiteX19" fmla="*/ 10515600 w 10515600"/>
              <a:gd name="connsiteY19" fmla="*/ 2247679 h 5416094"/>
              <a:gd name="connsiteX20" fmla="*/ 10515600 w 10515600"/>
              <a:gd name="connsiteY20" fmla="*/ 2762208 h 5416094"/>
              <a:gd name="connsiteX21" fmla="*/ 10515600 w 10515600"/>
              <a:gd name="connsiteY21" fmla="*/ 3330898 h 5416094"/>
              <a:gd name="connsiteX22" fmla="*/ 10515600 w 10515600"/>
              <a:gd name="connsiteY22" fmla="*/ 4062071 h 5416094"/>
              <a:gd name="connsiteX23" fmla="*/ 10515600 w 10515600"/>
              <a:gd name="connsiteY23" fmla="*/ 4684921 h 5416094"/>
              <a:gd name="connsiteX24" fmla="*/ 10515600 w 10515600"/>
              <a:gd name="connsiteY24" fmla="*/ 5416094 h 5416094"/>
              <a:gd name="connsiteX25" fmla="*/ 9753219 w 10515600"/>
              <a:gd name="connsiteY25" fmla="*/ 5416094 h 5416094"/>
              <a:gd name="connsiteX26" fmla="*/ 9411462 w 10515600"/>
              <a:gd name="connsiteY26" fmla="*/ 5416094 h 5416094"/>
              <a:gd name="connsiteX27" fmla="*/ 8754237 w 10515600"/>
              <a:gd name="connsiteY27" fmla="*/ 5416094 h 5416094"/>
              <a:gd name="connsiteX28" fmla="*/ 8307324 w 10515600"/>
              <a:gd name="connsiteY28" fmla="*/ 5416094 h 5416094"/>
              <a:gd name="connsiteX29" fmla="*/ 7544943 w 10515600"/>
              <a:gd name="connsiteY29" fmla="*/ 5416094 h 5416094"/>
              <a:gd name="connsiteX30" fmla="*/ 7098030 w 10515600"/>
              <a:gd name="connsiteY30" fmla="*/ 5416094 h 5416094"/>
              <a:gd name="connsiteX31" fmla="*/ 6335649 w 10515600"/>
              <a:gd name="connsiteY31" fmla="*/ 5416094 h 5416094"/>
              <a:gd name="connsiteX32" fmla="*/ 5993892 w 10515600"/>
              <a:gd name="connsiteY32" fmla="*/ 5416094 h 5416094"/>
              <a:gd name="connsiteX33" fmla="*/ 5231511 w 10515600"/>
              <a:gd name="connsiteY33" fmla="*/ 5416094 h 5416094"/>
              <a:gd name="connsiteX34" fmla="*/ 4784598 w 10515600"/>
              <a:gd name="connsiteY34" fmla="*/ 5416094 h 5416094"/>
              <a:gd name="connsiteX35" fmla="*/ 4442841 w 10515600"/>
              <a:gd name="connsiteY35" fmla="*/ 5416094 h 5416094"/>
              <a:gd name="connsiteX36" fmla="*/ 3995928 w 10515600"/>
              <a:gd name="connsiteY36" fmla="*/ 5416094 h 5416094"/>
              <a:gd name="connsiteX37" fmla="*/ 3233547 w 10515600"/>
              <a:gd name="connsiteY37" fmla="*/ 5416094 h 5416094"/>
              <a:gd name="connsiteX38" fmla="*/ 2786634 w 10515600"/>
              <a:gd name="connsiteY38" fmla="*/ 5416094 h 5416094"/>
              <a:gd name="connsiteX39" fmla="*/ 2444877 w 10515600"/>
              <a:gd name="connsiteY39" fmla="*/ 5416094 h 5416094"/>
              <a:gd name="connsiteX40" fmla="*/ 1997964 w 10515600"/>
              <a:gd name="connsiteY40" fmla="*/ 5416094 h 5416094"/>
              <a:gd name="connsiteX41" fmla="*/ 1445895 w 10515600"/>
              <a:gd name="connsiteY41" fmla="*/ 5416094 h 5416094"/>
              <a:gd name="connsiteX42" fmla="*/ 788670 w 10515600"/>
              <a:gd name="connsiteY42" fmla="*/ 5416094 h 5416094"/>
              <a:gd name="connsiteX43" fmla="*/ 0 w 10515600"/>
              <a:gd name="connsiteY43" fmla="*/ 5416094 h 5416094"/>
              <a:gd name="connsiteX44" fmla="*/ 0 w 10515600"/>
              <a:gd name="connsiteY44" fmla="*/ 4630760 h 5416094"/>
              <a:gd name="connsiteX45" fmla="*/ 0 w 10515600"/>
              <a:gd name="connsiteY45" fmla="*/ 3953749 h 5416094"/>
              <a:gd name="connsiteX46" fmla="*/ 0 w 10515600"/>
              <a:gd name="connsiteY46" fmla="*/ 3276737 h 5416094"/>
              <a:gd name="connsiteX47" fmla="*/ 0 w 10515600"/>
              <a:gd name="connsiteY47" fmla="*/ 2599725 h 5416094"/>
              <a:gd name="connsiteX48" fmla="*/ 0 w 10515600"/>
              <a:gd name="connsiteY48" fmla="*/ 1922713 h 5416094"/>
              <a:gd name="connsiteX49" fmla="*/ 0 w 10515600"/>
              <a:gd name="connsiteY49" fmla="*/ 1299863 h 5416094"/>
              <a:gd name="connsiteX50" fmla="*/ 0 w 10515600"/>
              <a:gd name="connsiteY50" fmla="*/ 0 h 5416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515600" h="5416094"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24919" y="196329"/>
                  <a:pt x="10549062" y="488432"/>
                  <a:pt x="10515600" y="785334"/>
                </a:cubicBezTo>
                <a:cubicBezTo>
                  <a:pt x="10482138" y="1082236"/>
                  <a:pt x="10536385" y="1323726"/>
                  <a:pt x="10515600" y="1516506"/>
                </a:cubicBezTo>
                <a:cubicBezTo>
                  <a:pt x="10494815" y="1709286"/>
                  <a:pt x="10546328" y="2097632"/>
                  <a:pt x="10515600" y="2247679"/>
                </a:cubicBezTo>
                <a:cubicBezTo>
                  <a:pt x="10484872" y="2397726"/>
                  <a:pt x="10491771" y="2577292"/>
                  <a:pt x="10515600" y="2762208"/>
                </a:cubicBezTo>
                <a:cubicBezTo>
                  <a:pt x="10539429" y="2947124"/>
                  <a:pt x="10511007" y="3105736"/>
                  <a:pt x="10515600" y="3330898"/>
                </a:cubicBezTo>
                <a:cubicBezTo>
                  <a:pt x="10520194" y="3556060"/>
                  <a:pt x="10497393" y="3882611"/>
                  <a:pt x="10515600" y="4062071"/>
                </a:cubicBezTo>
                <a:cubicBezTo>
                  <a:pt x="10533807" y="4241531"/>
                  <a:pt x="10544791" y="4505155"/>
                  <a:pt x="10515600" y="4684921"/>
                </a:cubicBezTo>
                <a:cubicBezTo>
                  <a:pt x="10486410" y="4864687"/>
                  <a:pt x="10497356" y="5246484"/>
                  <a:pt x="10515600" y="5416094"/>
                </a:cubicBezTo>
                <a:cubicBezTo>
                  <a:pt x="10245623" y="5445692"/>
                  <a:pt x="10029676" y="5415505"/>
                  <a:pt x="9753219" y="5416094"/>
                </a:cubicBezTo>
                <a:cubicBezTo>
                  <a:pt x="9476762" y="5416683"/>
                  <a:pt x="9553148" y="5422760"/>
                  <a:pt x="9411462" y="5416094"/>
                </a:cubicBezTo>
                <a:cubicBezTo>
                  <a:pt x="9269776" y="5409428"/>
                  <a:pt x="8927709" y="5385012"/>
                  <a:pt x="8754237" y="5416094"/>
                </a:cubicBezTo>
                <a:cubicBezTo>
                  <a:pt x="8580766" y="5447176"/>
                  <a:pt x="8413264" y="5410024"/>
                  <a:pt x="8307324" y="5416094"/>
                </a:cubicBezTo>
                <a:cubicBezTo>
                  <a:pt x="8201384" y="5422164"/>
                  <a:pt x="7912690" y="5421686"/>
                  <a:pt x="7544943" y="5416094"/>
                </a:cubicBezTo>
                <a:cubicBezTo>
                  <a:pt x="7177196" y="5410502"/>
                  <a:pt x="7304235" y="5418502"/>
                  <a:pt x="7098030" y="5416094"/>
                </a:cubicBezTo>
                <a:cubicBezTo>
                  <a:pt x="6891825" y="5413686"/>
                  <a:pt x="6541479" y="5434609"/>
                  <a:pt x="6335649" y="5416094"/>
                </a:cubicBezTo>
                <a:cubicBezTo>
                  <a:pt x="6129819" y="5397579"/>
                  <a:pt x="6106541" y="5402791"/>
                  <a:pt x="5993892" y="5416094"/>
                </a:cubicBezTo>
                <a:cubicBezTo>
                  <a:pt x="5881243" y="5429397"/>
                  <a:pt x="5545248" y="5437743"/>
                  <a:pt x="5231511" y="5416094"/>
                </a:cubicBezTo>
                <a:cubicBezTo>
                  <a:pt x="4917774" y="5394445"/>
                  <a:pt x="4963237" y="5426599"/>
                  <a:pt x="4784598" y="5416094"/>
                </a:cubicBezTo>
                <a:cubicBezTo>
                  <a:pt x="4605959" y="5405589"/>
                  <a:pt x="4605904" y="5406658"/>
                  <a:pt x="4442841" y="5416094"/>
                </a:cubicBezTo>
                <a:cubicBezTo>
                  <a:pt x="4279778" y="5425530"/>
                  <a:pt x="4177180" y="5426138"/>
                  <a:pt x="3995928" y="5416094"/>
                </a:cubicBezTo>
                <a:cubicBezTo>
                  <a:pt x="3814676" y="5406050"/>
                  <a:pt x="3516440" y="5429234"/>
                  <a:pt x="3233547" y="5416094"/>
                </a:cubicBezTo>
                <a:cubicBezTo>
                  <a:pt x="2950654" y="5402954"/>
                  <a:pt x="2884354" y="5436103"/>
                  <a:pt x="2786634" y="5416094"/>
                </a:cubicBezTo>
                <a:cubicBezTo>
                  <a:pt x="2688914" y="5396085"/>
                  <a:pt x="2522958" y="5423232"/>
                  <a:pt x="2444877" y="5416094"/>
                </a:cubicBezTo>
                <a:cubicBezTo>
                  <a:pt x="2366796" y="5408956"/>
                  <a:pt x="2104768" y="5395479"/>
                  <a:pt x="1997964" y="5416094"/>
                </a:cubicBezTo>
                <a:cubicBezTo>
                  <a:pt x="1891160" y="5436709"/>
                  <a:pt x="1573016" y="5412376"/>
                  <a:pt x="1445895" y="5416094"/>
                </a:cubicBezTo>
                <a:cubicBezTo>
                  <a:pt x="1318774" y="5419812"/>
                  <a:pt x="986443" y="5400529"/>
                  <a:pt x="788670" y="5416094"/>
                </a:cubicBezTo>
                <a:cubicBezTo>
                  <a:pt x="590897" y="5431659"/>
                  <a:pt x="363709" y="5381266"/>
                  <a:pt x="0" y="5416094"/>
                </a:cubicBezTo>
                <a:cubicBezTo>
                  <a:pt x="-22973" y="5218643"/>
                  <a:pt x="-26699" y="5010779"/>
                  <a:pt x="0" y="4630760"/>
                </a:cubicBezTo>
                <a:cubicBezTo>
                  <a:pt x="26699" y="4250741"/>
                  <a:pt x="-15389" y="4196664"/>
                  <a:pt x="0" y="3953749"/>
                </a:cubicBezTo>
                <a:cubicBezTo>
                  <a:pt x="15389" y="3710834"/>
                  <a:pt x="468" y="3611311"/>
                  <a:pt x="0" y="3276737"/>
                </a:cubicBezTo>
                <a:cubicBezTo>
                  <a:pt x="-468" y="2942163"/>
                  <a:pt x="15360" y="2781998"/>
                  <a:pt x="0" y="2599725"/>
                </a:cubicBezTo>
                <a:cubicBezTo>
                  <a:pt x="-15360" y="2417452"/>
                  <a:pt x="14816" y="2100232"/>
                  <a:pt x="0" y="1922713"/>
                </a:cubicBezTo>
                <a:cubicBezTo>
                  <a:pt x="-14816" y="1745194"/>
                  <a:pt x="-24648" y="1604167"/>
                  <a:pt x="0" y="1299863"/>
                </a:cubicBezTo>
                <a:cubicBezTo>
                  <a:pt x="24648" y="995559"/>
                  <a:pt x="2182" y="279525"/>
                  <a:pt x="0" y="0"/>
                </a:cubicBezTo>
                <a:close/>
              </a:path>
            </a:pathLst>
          </a:custGeom>
          <a:noFill/>
          <a:ln w="4762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7BDBF4C6-D4F7-95F1-BDE4-42F4C676F33C}"/>
              </a:ext>
            </a:extLst>
          </p:cNvPr>
          <p:cNvPicPr>
            <a:picLocks noGrp="1" noChangeAspect="1"/>
          </p:cNvPicPr>
          <p:nvPr>
            <p:ph idx="1"/>
          </p:nvPr>
        </p:nvPicPr>
        <p:blipFill>
          <a:blip r:embed="rId2"/>
          <a:stretch>
            <a:fillRect/>
          </a:stretch>
        </p:blipFill>
        <p:spPr>
          <a:xfrm>
            <a:off x="1190846" y="914400"/>
            <a:ext cx="9750055" cy="4968819"/>
          </a:xfrm>
          <a:prstGeom prst="rect">
            <a:avLst/>
          </a:prstGeom>
        </p:spPr>
      </p:pic>
      <p:sp>
        <p:nvSpPr>
          <p:cNvPr id="2" name="Slide Number Placeholder 1">
            <a:extLst>
              <a:ext uri="{FF2B5EF4-FFF2-40B4-BE49-F238E27FC236}">
                <a16:creationId xmlns:a16="http://schemas.microsoft.com/office/drawing/2014/main" id="{ED6AFD22-E601-091A-8B4A-BFA7E03F883A}"/>
              </a:ext>
            </a:extLst>
          </p:cNvPr>
          <p:cNvSpPr>
            <a:spLocks noGrp="1"/>
          </p:cNvSpPr>
          <p:nvPr>
            <p:ph type="sldNum" sz="quarter" idx="12"/>
          </p:nvPr>
        </p:nvSpPr>
        <p:spPr/>
        <p:txBody>
          <a:bodyPr/>
          <a:lstStyle/>
          <a:p>
            <a:fld id="{2EF5C9C6-2FC0-4613-9F11-E61BA333CDB0}" type="slidenum">
              <a:rPr lang="en-SG" smtClean="0"/>
              <a:t>21</a:t>
            </a:fld>
            <a:endParaRPr lang="en-SG"/>
          </a:p>
        </p:txBody>
      </p:sp>
    </p:spTree>
    <p:extLst>
      <p:ext uri="{BB962C8B-B14F-4D97-AF65-F5344CB8AC3E}">
        <p14:creationId xmlns:p14="http://schemas.microsoft.com/office/powerpoint/2010/main" val="31289560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94DC04-F7EF-4D12-1A55-A5D59FA02585}"/>
              </a:ext>
            </a:extLst>
          </p:cNvPr>
          <p:cNvSpPr>
            <a:spLocks noGrp="1"/>
          </p:cNvSpPr>
          <p:nvPr>
            <p:ph type="title"/>
          </p:nvPr>
        </p:nvSpPr>
        <p:spPr>
          <a:xfrm>
            <a:off x="838200" y="365125"/>
            <a:ext cx="10515600" cy="1325563"/>
          </a:xfrm>
        </p:spPr>
        <p:txBody>
          <a:bodyPr>
            <a:normAutofit/>
          </a:bodyPr>
          <a:lstStyle/>
          <a:p>
            <a:r>
              <a:rPr lang="en-SG" sz="5400"/>
              <a:t>Characteristics &amp; Benefits of Cloud</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D8DDAF2-C024-9837-70FF-187B19E8BF82}"/>
              </a:ext>
            </a:extLst>
          </p:cNvPr>
          <p:cNvSpPr>
            <a:spLocks noGrp="1"/>
          </p:cNvSpPr>
          <p:nvPr>
            <p:ph idx="1"/>
          </p:nvPr>
        </p:nvSpPr>
        <p:spPr>
          <a:xfrm>
            <a:off x="838200" y="1929384"/>
            <a:ext cx="10515600" cy="4251960"/>
          </a:xfrm>
        </p:spPr>
        <p:txBody>
          <a:bodyPr>
            <a:normAutofit/>
          </a:bodyPr>
          <a:lstStyle/>
          <a:p>
            <a:r>
              <a:rPr lang="en-SG" sz="2200"/>
              <a:t>Cloud computing has some interesting characteristics that bring benefits to both cloud service consumers (CSCs) and cloud service providers (CSPs). </a:t>
            </a:r>
          </a:p>
          <a:p>
            <a:r>
              <a:rPr lang="en-SG" sz="2200"/>
              <a:t>These characteristics are: </a:t>
            </a:r>
          </a:p>
          <a:p>
            <a:pPr marL="457200" lvl="1" indent="0">
              <a:buNone/>
            </a:pPr>
            <a:r>
              <a:rPr lang="en-SG" sz="2200"/>
              <a:t>• No up-front commitments </a:t>
            </a:r>
          </a:p>
          <a:p>
            <a:pPr marL="457200" lvl="1" indent="0">
              <a:buNone/>
            </a:pPr>
            <a:r>
              <a:rPr lang="en-SG" sz="2200"/>
              <a:t>• On-demand access </a:t>
            </a:r>
          </a:p>
          <a:p>
            <a:pPr marL="457200" lvl="1" indent="0">
              <a:buNone/>
            </a:pPr>
            <a:r>
              <a:rPr lang="en-SG" sz="2200"/>
              <a:t>• Nice pricing </a:t>
            </a:r>
          </a:p>
          <a:p>
            <a:pPr marL="457200" lvl="1" indent="0">
              <a:buNone/>
            </a:pPr>
            <a:r>
              <a:rPr lang="en-SG" sz="2200"/>
              <a:t>• Simplified application acceleration and scalability </a:t>
            </a:r>
          </a:p>
          <a:p>
            <a:pPr marL="457200" lvl="1" indent="0">
              <a:buNone/>
            </a:pPr>
            <a:r>
              <a:rPr lang="en-SG" sz="2200"/>
              <a:t>• Efficient resource allocation </a:t>
            </a:r>
          </a:p>
          <a:p>
            <a:pPr marL="457200" lvl="1" indent="0">
              <a:buNone/>
            </a:pPr>
            <a:r>
              <a:rPr lang="en-SG" sz="2200"/>
              <a:t>• Energy efficiency </a:t>
            </a:r>
          </a:p>
          <a:p>
            <a:pPr marL="457200" lvl="1" indent="0">
              <a:buNone/>
            </a:pPr>
            <a:r>
              <a:rPr lang="en-SG" sz="2200"/>
              <a:t>• Seamless creation and use of third-party services</a:t>
            </a:r>
          </a:p>
        </p:txBody>
      </p:sp>
      <p:sp>
        <p:nvSpPr>
          <p:cNvPr id="4" name="Slide Number Placeholder 3">
            <a:extLst>
              <a:ext uri="{FF2B5EF4-FFF2-40B4-BE49-F238E27FC236}">
                <a16:creationId xmlns:a16="http://schemas.microsoft.com/office/drawing/2014/main" id="{6D37F0AF-17B2-AD90-2CD2-1AE58B2CDBCD}"/>
              </a:ext>
            </a:extLst>
          </p:cNvPr>
          <p:cNvSpPr>
            <a:spLocks noGrp="1"/>
          </p:cNvSpPr>
          <p:nvPr>
            <p:ph type="sldNum" sz="quarter" idx="12"/>
          </p:nvPr>
        </p:nvSpPr>
        <p:spPr/>
        <p:txBody>
          <a:bodyPr/>
          <a:lstStyle/>
          <a:p>
            <a:fld id="{2EF5C9C6-2FC0-4613-9F11-E61BA333CDB0}" type="slidenum">
              <a:rPr lang="en-SG" smtClean="0"/>
              <a:t>22</a:t>
            </a:fld>
            <a:endParaRPr lang="en-SG"/>
          </a:p>
        </p:txBody>
      </p:sp>
    </p:spTree>
    <p:extLst>
      <p:ext uri="{BB962C8B-B14F-4D97-AF65-F5344CB8AC3E}">
        <p14:creationId xmlns:p14="http://schemas.microsoft.com/office/powerpoint/2010/main" val="14767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63FB59-7E81-2770-64AD-185482CA8BC6}"/>
              </a:ext>
            </a:extLst>
          </p:cNvPr>
          <p:cNvSpPr>
            <a:spLocks noGrp="1"/>
          </p:cNvSpPr>
          <p:nvPr>
            <p:ph type="title"/>
          </p:nvPr>
        </p:nvSpPr>
        <p:spPr>
          <a:xfrm>
            <a:off x="838200" y="365125"/>
            <a:ext cx="10515600" cy="1325563"/>
          </a:xfrm>
        </p:spPr>
        <p:txBody>
          <a:bodyPr>
            <a:normAutofit/>
          </a:bodyPr>
          <a:lstStyle/>
          <a:p>
            <a:r>
              <a:rPr lang="en-SG" sz="5400"/>
              <a:t>Cont…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C8C81BD-05F9-D044-940D-437A6F23A401}"/>
              </a:ext>
            </a:extLst>
          </p:cNvPr>
          <p:cNvSpPr>
            <a:spLocks noGrp="1"/>
          </p:cNvSpPr>
          <p:nvPr>
            <p:ph idx="1"/>
          </p:nvPr>
        </p:nvSpPr>
        <p:spPr>
          <a:xfrm>
            <a:off x="838200" y="1929384"/>
            <a:ext cx="10515600" cy="4251960"/>
          </a:xfrm>
        </p:spPr>
        <p:txBody>
          <a:bodyPr>
            <a:normAutofit/>
          </a:bodyPr>
          <a:lstStyle/>
          <a:p>
            <a:r>
              <a:rPr lang="en-SG" sz="1900" dirty="0"/>
              <a:t>The most evident benefit from the use of cloud computing systems and technologies is the increased economical return due to the reduced maintenance costs and operational costs related to IT software and infrastructure. </a:t>
            </a:r>
          </a:p>
          <a:p>
            <a:r>
              <a:rPr lang="en-SG" sz="1900" dirty="0"/>
              <a:t>This is mainly because IT assets, namely software and infrastructure, are turned into utility costs, which are paid for as long as they are used, not paid for up front.</a:t>
            </a:r>
          </a:p>
          <a:p>
            <a:r>
              <a:rPr lang="en-SG" sz="1900" u="sng" dirty="0"/>
              <a:t> Capital costs</a:t>
            </a:r>
            <a:r>
              <a:rPr lang="en-SG" sz="1900" dirty="0"/>
              <a:t> are costs associated with assets that need to be paid in advance to start a business activity. </a:t>
            </a:r>
          </a:p>
          <a:p>
            <a:r>
              <a:rPr lang="en-SG" sz="1900" dirty="0"/>
              <a:t>Before cloud computing, IT infrastructure and software generated capital costs, since they were paid in advance so that business start-ups could afford a computing infrastructure, enabling the business activities of the organization. </a:t>
            </a:r>
          </a:p>
          <a:p>
            <a:r>
              <a:rPr lang="en-SG" sz="1900" dirty="0"/>
              <a:t>The revenue of the business is then utilized to compensate over time for these costs. </a:t>
            </a:r>
          </a:p>
          <a:p>
            <a:r>
              <a:rPr lang="en-SG" sz="1900" dirty="0"/>
              <a:t>Organizations always minimize capital costs, since they are often associated with depreciable values. </a:t>
            </a:r>
          </a:p>
        </p:txBody>
      </p:sp>
      <p:sp>
        <p:nvSpPr>
          <p:cNvPr id="4" name="Slide Number Placeholder 3">
            <a:extLst>
              <a:ext uri="{FF2B5EF4-FFF2-40B4-BE49-F238E27FC236}">
                <a16:creationId xmlns:a16="http://schemas.microsoft.com/office/drawing/2014/main" id="{F50592E8-72DF-E18A-8F6C-E745F80EB8C6}"/>
              </a:ext>
            </a:extLst>
          </p:cNvPr>
          <p:cNvSpPr>
            <a:spLocks noGrp="1"/>
          </p:cNvSpPr>
          <p:nvPr>
            <p:ph type="sldNum" sz="quarter" idx="12"/>
          </p:nvPr>
        </p:nvSpPr>
        <p:spPr/>
        <p:txBody>
          <a:bodyPr/>
          <a:lstStyle/>
          <a:p>
            <a:fld id="{2EF5C9C6-2FC0-4613-9F11-E61BA333CDB0}" type="slidenum">
              <a:rPr lang="en-SG" smtClean="0"/>
              <a:t>23</a:t>
            </a:fld>
            <a:endParaRPr lang="en-SG"/>
          </a:p>
        </p:txBody>
      </p:sp>
    </p:spTree>
    <p:extLst>
      <p:ext uri="{BB962C8B-B14F-4D97-AF65-F5344CB8AC3E}">
        <p14:creationId xmlns:p14="http://schemas.microsoft.com/office/powerpoint/2010/main" val="5383509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DF6580-8E06-E579-9303-5C59608DD2E7}"/>
              </a:ext>
            </a:extLst>
          </p:cNvPr>
          <p:cNvSpPr>
            <a:spLocks noGrp="1"/>
          </p:cNvSpPr>
          <p:nvPr>
            <p:ph type="title"/>
          </p:nvPr>
        </p:nvSpPr>
        <p:spPr>
          <a:xfrm>
            <a:off x="838200" y="365125"/>
            <a:ext cx="10515600" cy="1325563"/>
          </a:xfrm>
        </p:spPr>
        <p:txBody>
          <a:bodyPr>
            <a:normAutofit/>
          </a:bodyPr>
          <a:lstStyle/>
          <a:p>
            <a:r>
              <a:rPr lang="en-SG" sz="5400"/>
              <a:t>Cont..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BBD1006-9C82-AB24-83FA-7C47E5965A29}"/>
              </a:ext>
            </a:extLst>
          </p:cNvPr>
          <p:cNvSpPr>
            <a:spLocks noGrp="1"/>
          </p:cNvSpPr>
          <p:nvPr>
            <p:ph idx="1"/>
          </p:nvPr>
        </p:nvSpPr>
        <p:spPr>
          <a:xfrm>
            <a:off x="838200" y="1929384"/>
            <a:ext cx="10515600" cy="4251960"/>
          </a:xfrm>
        </p:spPr>
        <p:txBody>
          <a:bodyPr>
            <a:normAutofit/>
          </a:bodyPr>
          <a:lstStyle/>
          <a:p>
            <a:r>
              <a:rPr lang="en-SG" sz="1900" dirty="0"/>
              <a:t>This is the case of hardware: a server bought today for $1,000 will have a market value less than its original price when it is eventually replaced by new hardware.</a:t>
            </a:r>
          </a:p>
          <a:p>
            <a:r>
              <a:rPr lang="en-SG" sz="1900" dirty="0"/>
              <a:t> To make profit, organizations have to compensate for this depreciation created by time, thus reducing the net gain obtained from revenue. </a:t>
            </a:r>
          </a:p>
          <a:p>
            <a:r>
              <a:rPr lang="en-SG" sz="1900" dirty="0"/>
              <a:t>Minimizing capital costs, then, is fundamental. </a:t>
            </a:r>
          </a:p>
          <a:p>
            <a:r>
              <a:rPr lang="en-SG" sz="1900" dirty="0"/>
              <a:t>Cloud computing transforms IT infrastructure and software into utilities, thus significantly contributing to increasing a company’s net gain.</a:t>
            </a:r>
          </a:p>
          <a:p>
            <a:r>
              <a:rPr lang="en-SG" sz="1900" dirty="0"/>
              <a:t>Moreover, cloud computing also provides an opportunity for small organizations and start-ups: these do not need large investments to start their business, but they can comfortably grow with it.</a:t>
            </a:r>
          </a:p>
          <a:p>
            <a:r>
              <a:rPr lang="en-SG" sz="1900" dirty="0"/>
              <a:t>Finally, maintenance costs are significantly reduced: by renting the infrastructure and the application services, organizations are no longer responsible for their maintenance. This task is the responsibility of the cloud service provider, who can bear the maintenance costs</a:t>
            </a:r>
          </a:p>
          <a:p>
            <a:endParaRPr lang="en-SG" sz="1900" dirty="0"/>
          </a:p>
        </p:txBody>
      </p:sp>
      <p:sp>
        <p:nvSpPr>
          <p:cNvPr id="4" name="Slide Number Placeholder 3">
            <a:extLst>
              <a:ext uri="{FF2B5EF4-FFF2-40B4-BE49-F238E27FC236}">
                <a16:creationId xmlns:a16="http://schemas.microsoft.com/office/drawing/2014/main" id="{EED3448A-2208-A322-7409-779909092DEC}"/>
              </a:ext>
            </a:extLst>
          </p:cNvPr>
          <p:cNvSpPr>
            <a:spLocks noGrp="1"/>
          </p:cNvSpPr>
          <p:nvPr>
            <p:ph type="sldNum" sz="quarter" idx="12"/>
          </p:nvPr>
        </p:nvSpPr>
        <p:spPr/>
        <p:txBody>
          <a:bodyPr/>
          <a:lstStyle/>
          <a:p>
            <a:fld id="{2EF5C9C6-2FC0-4613-9F11-E61BA333CDB0}" type="slidenum">
              <a:rPr lang="en-SG" smtClean="0"/>
              <a:t>24</a:t>
            </a:fld>
            <a:endParaRPr lang="en-SG"/>
          </a:p>
        </p:txBody>
      </p:sp>
    </p:spTree>
    <p:extLst>
      <p:ext uri="{BB962C8B-B14F-4D97-AF65-F5344CB8AC3E}">
        <p14:creationId xmlns:p14="http://schemas.microsoft.com/office/powerpoint/2010/main" val="17377105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EE6F24F-14E7-DF82-0D34-265CE76B816C}"/>
              </a:ext>
            </a:extLst>
          </p:cNvPr>
          <p:cNvSpPr>
            <a:spLocks noGrp="1"/>
          </p:cNvSpPr>
          <p:nvPr>
            <p:ph type="title"/>
          </p:nvPr>
        </p:nvSpPr>
        <p:spPr>
          <a:xfrm>
            <a:off x="838200" y="365125"/>
            <a:ext cx="10515600" cy="1325563"/>
          </a:xfrm>
        </p:spPr>
        <p:txBody>
          <a:bodyPr>
            <a:normAutofit/>
          </a:bodyPr>
          <a:lstStyle/>
          <a:p>
            <a:r>
              <a:rPr lang="en-SG" sz="5400"/>
              <a:t>Cont..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E79AC30-FB2D-53DC-1CB7-862505DEDC3B}"/>
              </a:ext>
            </a:extLst>
          </p:cNvPr>
          <p:cNvSpPr>
            <a:spLocks noGrp="1"/>
          </p:cNvSpPr>
          <p:nvPr>
            <p:ph idx="1"/>
          </p:nvPr>
        </p:nvSpPr>
        <p:spPr>
          <a:xfrm>
            <a:off x="838200" y="1929384"/>
            <a:ext cx="10515600" cy="4251960"/>
          </a:xfrm>
        </p:spPr>
        <p:txBody>
          <a:bodyPr>
            <a:normAutofit/>
          </a:bodyPr>
          <a:lstStyle/>
          <a:p>
            <a:r>
              <a:rPr lang="en-SG" sz="2200" dirty="0"/>
              <a:t>End users can benefit from cloud computing by having their data and the capability of operating on it always available, from anywhere, at any time, and through multiple devices. </a:t>
            </a:r>
          </a:p>
          <a:p>
            <a:r>
              <a:rPr lang="en-SG" sz="2200" dirty="0"/>
              <a:t>Information and services stored in the cloud are exposed to users by Web-based interfaces that make them accessible from portable devices as well as desktops at home. </a:t>
            </a:r>
          </a:p>
          <a:p>
            <a:r>
              <a:rPr lang="en-SG" sz="2200" dirty="0"/>
              <a:t>Since the processing capabilities (that is, office automation features, photo editing, information management, and so on) also reside in the cloud, end users can perform the same tasks that previously were carried out through considerable software investments.</a:t>
            </a:r>
          </a:p>
          <a:p>
            <a:r>
              <a:rPr lang="en-SG" sz="2200" dirty="0"/>
              <a:t> The cost for such opportunities is generally very low, since the cloud service provider shares its costs across all the tenants that he is servicing. </a:t>
            </a:r>
          </a:p>
          <a:p>
            <a:r>
              <a:rPr lang="en-SG" sz="2200" dirty="0"/>
              <a:t>Multitenancy allows for better utilization of the shared infrastructure that is kept operational and fully active.</a:t>
            </a:r>
          </a:p>
        </p:txBody>
      </p:sp>
      <p:sp>
        <p:nvSpPr>
          <p:cNvPr id="4" name="Slide Number Placeholder 3">
            <a:extLst>
              <a:ext uri="{FF2B5EF4-FFF2-40B4-BE49-F238E27FC236}">
                <a16:creationId xmlns:a16="http://schemas.microsoft.com/office/drawing/2014/main" id="{D9F19135-0547-8112-1825-7AB03FD90107}"/>
              </a:ext>
            </a:extLst>
          </p:cNvPr>
          <p:cNvSpPr>
            <a:spLocks noGrp="1"/>
          </p:cNvSpPr>
          <p:nvPr>
            <p:ph type="sldNum" sz="quarter" idx="12"/>
          </p:nvPr>
        </p:nvSpPr>
        <p:spPr/>
        <p:txBody>
          <a:bodyPr/>
          <a:lstStyle/>
          <a:p>
            <a:fld id="{2EF5C9C6-2FC0-4613-9F11-E61BA333CDB0}" type="slidenum">
              <a:rPr lang="en-SG" smtClean="0"/>
              <a:t>25</a:t>
            </a:fld>
            <a:endParaRPr lang="en-SG"/>
          </a:p>
        </p:txBody>
      </p:sp>
    </p:spTree>
    <p:extLst>
      <p:ext uri="{BB962C8B-B14F-4D97-AF65-F5344CB8AC3E}">
        <p14:creationId xmlns:p14="http://schemas.microsoft.com/office/powerpoint/2010/main" val="2454184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44FB4B-124A-B587-CCAF-C73D08995434}"/>
              </a:ext>
            </a:extLst>
          </p:cNvPr>
          <p:cNvSpPr>
            <a:spLocks noGrp="1"/>
          </p:cNvSpPr>
          <p:nvPr>
            <p:ph type="title"/>
          </p:nvPr>
        </p:nvSpPr>
        <p:spPr>
          <a:xfrm>
            <a:off x="838200" y="365125"/>
            <a:ext cx="10515600" cy="1325563"/>
          </a:xfrm>
        </p:spPr>
        <p:txBody>
          <a:bodyPr>
            <a:normAutofit/>
          </a:bodyPr>
          <a:lstStyle/>
          <a:p>
            <a:r>
              <a:rPr lang="en-SG" sz="5400"/>
              <a:t>Challenges of Cloud Computing</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2CF8C6F-AE50-BAD1-C7D8-2EA4492C5FAE}"/>
              </a:ext>
            </a:extLst>
          </p:cNvPr>
          <p:cNvSpPr>
            <a:spLocks noGrp="1"/>
          </p:cNvSpPr>
          <p:nvPr>
            <p:ph idx="1"/>
          </p:nvPr>
        </p:nvSpPr>
        <p:spPr>
          <a:xfrm>
            <a:off x="838200" y="1929384"/>
            <a:ext cx="10515600" cy="4251960"/>
          </a:xfrm>
        </p:spPr>
        <p:txBody>
          <a:bodyPr>
            <a:normAutofit/>
          </a:bodyPr>
          <a:lstStyle/>
          <a:p>
            <a:r>
              <a:rPr lang="en-SG" sz="2000"/>
              <a:t>As any new technology develops and becomes popular, new issues have to be faced.</a:t>
            </a:r>
          </a:p>
          <a:p>
            <a:r>
              <a:rPr lang="en-SG" sz="2000"/>
              <a:t> Cloud computing is not an exception. </a:t>
            </a:r>
          </a:p>
          <a:p>
            <a:r>
              <a:rPr lang="en-SG" sz="2000"/>
              <a:t>New, interesting problems and challenges are regularly being posed to the cloud community, including IT practitioners, managers, governments, and regulators. </a:t>
            </a:r>
          </a:p>
          <a:p>
            <a:r>
              <a:rPr lang="en-SG" sz="2000"/>
              <a:t>Besides the practical aspects, which are related to configuration, networking, and sizing of cloud computing systems, a new set of challenges concerning the dynamic provisioning of cloud computing services and resources arises. </a:t>
            </a:r>
          </a:p>
          <a:p>
            <a:pPr lvl="1"/>
            <a:r>
              <a:rPr lang="en-SG" sz="2000"/>
              <a:t>For example, in the Infrastructure-as-a-Service domain, how many resources need to be provisioned, and for how long should they be used, in order to maximize the benefit?</a:t>
            </a:r>
          </a:p>
          <a:p>
            <a:pPr lvl="1"/>
            <a:r>
              <a:rPr lang="en-SG" sz="2000"/>
              <a:t>Technical challenges also arise for cloud service providers for the management of large computing infrastructures and the use of virtualization technologies on top of them. </a:t>
            </a:r>
          </a:p>
          <a:p>
            <a:pPr lvl="1"/>
            <a:r>
              <a:rPr lang="en-SG" sz="2000"/>
              <a:t>In addition, issues and challenges concerning the integration of real and virtual infrastructure need to be taken into account from different perspectives, such as security.</a:t>
            </a:r>
          </a:p>
        </p:txBody>
      </p:sp>
      <p:sp>
        <p:nvSpPr>
          <p:cNvPr id="4" name="Slide Number Placeholder 3">
            <a:extLst>
              <a:ext uri="{FF2B5EF4-FFF2-40B4-BE49-F238E27FC236}">
                <a16:creationId xmlns:a16="http://schemas.microsoft.com/office/drawing/2014/main" id="{93F55D2F-98CD-ADAE-0EF2-9BB6128E384D}"/>
              </a:ext>
            </a:extLst>
          </p:cNvPr>
          <p:cNvSpPr>
            <a:spLocks noGrp="1"/>
          </p:cNvSpPr>
          <p:nvPr>
            <p:ph type="sldNum" sz="quarter" idx="12"/>
          </p:nvPr>
        </p:nvSpPr>
        <p:spPr/>
        <p:txBody>
          <a:bodyPr/>
          <a:lstStyle/>
          <a:p>
            <a:fld id="{2EF5C9C6-2FC0-4613-9F11-E61BA333CDB0}" type="slidenum">
              <a:rPr lang="en-SG" smtClean="0"/>
              <a:t>26</a:t>
            </a:fld>
            <a:endParaRPr lang="en-SG"/>
          </a:p>
        </p:txBody>
      </p:sp>
    </p:spTree>
    <p:extLst>
      <p:ext uri="{BB962C8B-B14F-4D97-AF65-F5344CB8AC3E}">
        <p14:creationId xmlns:p14="http://schemas.microsoft.com/office/powerpoint/2010/main" val="16218826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93FC98-FA5C-D90D-53EC-DB29F23FEA51}"/>
              </a:ext>
            </a:extLst>
          </p:cNvPr>
          <p:cNvSpPr>
            <a:spLocks noGrp="1"/>
          </p:cNvSpPr>
          <p:nvPr>
            <p:ph type="title"/>
          </p:nvPr>
        </p:nvSpPr>
        <p:spPr>
          <a:xfrm>
            <a:off x="838200" y="365125"/>
            <a:ext cx="10515600" cy="1325563"/>
          </a:xfrm>
        </p:spPr>
        <p:txBody>
          <a:bodyPr>
            <a:normAutofit/>
          </a:bodyPr>
          <a:lstStyle/>
          <a:p>
            <a:r>
              <a:rPr lang="en-SG" sz="5400"/>
              <a:t>Cont..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27C4CAC-F9BC-30D4-AE58-21652ACBF214}"/>
              </a:ext>
            </a:extLst>
          </p:cNvPr>
          <p:cNvSpPr>
            <a:spLocks noGrp="1"/>
          </p:cNvSpPr>
          <p:nvPr>
            <p:ph idx="1"/>
          </p:nvPr>
        </p:nvSpPr>
        <p:spPr>
          <a:xfrm>
            <a:off x="838200" y="1929384"/>
            <a:ext cx="10515600" cy="4251960"/>
          </a:xfrm>
        </p:spPr>
        <p:txBody>
          <a:bodyPr>
            <a:normAutofit/>
          </a:bodyPr>
          <a:lstStyle/>
          <a:p>
            <a:r>
              <a:rPr lang="en-SG" sz="2000" dirty="0"/>
              <a:t>Security in terms of confidentiality, secrecy, and protection of data in a cloud environment is another important challenge. </a:t>
            </a:r>
          </a:p>
          <a:p>
            <a:r>
              <a:rPr lang="en-SG" sz="2000" dirty="0"/>
              <a:t>Organizations do not own the infrastructure they use to process data and store information. </a:t>
            </a:r>
          </a:p>
          <a:p>
            <a:r>
              <a:rPr lang="en-SG" sz="2000" dirty="0"/>
              <a:t>This condition poses challenges for confidential data, which organizations cannot afford to reveal. </a:t>
            </a:r>
          </a:p>
          <a:p>
            <a:r>
              <a:rPr lang="en-SG" sz="2000" dirty="0"/>
              <a:t>Therefore, assurance on the confidentiality of data and compliance to security standards, which give a minimum guarantee on the treatment of information on cloud computing systems, are sought. </a:t>
            </a:r>
          </a:p>
          <a:p>
            <a:r>
              <a:rPr lang="en-SG" sz="2000" dirty="0"/>
              <a:t>The problem is not as evident as it seems: even though cryptography can help secure the transit of data from the private premises to the cloud infrastructure, in order to be processed the information needs to be decrypted in memory. </a:t>
            </a:r>
          </a:p>
          <a:p>
            <a:r>
              <a:rPr lang="en-SG" sz="2000" dirty="0"/>
              <a:t>This is the weak point of the chain: since virtualization allows capturing almost transparently the memory pages of an instance, these data could easily be obtained by a malicious provider.</a:t>
            </a:r>
          </a:p>
        </p:txBody>
      </p:sp>
      <p:sp>
        <p:nvSpPr>
          <p:cNvPr id="4" name="Slide Number Placeholder 3">
            <a:extLst>
              <a:ext uri="{FF2B5EF4-FFF2-40B4-BE49-F238E27FC236}">
                <a16:creationId xmlns:a16="http://schemas.microsoft.com/office/drawing/2014/main" id="{E9D5696D-7176-1E7F-B28A-38F6F4433684}"/>
              </a:ext>
            </a:extLst>
          </p:cNvPr>
          <p:cNvSpPr>
            <a:spLocks noGrp="1"/>
          </p:cNvSpPr>
          <p:nvPr>
            <p:ph type="sldNum" sz="quarter" idx="12"/>
          </p:nvPr>
        </p:nvSpPr>
        <p:spPr/>
        <p:txBody>
          <a:bodyPr/>
          <a:lstStyle/>
          <a:p>
            <a:fld id="{2EF5C9C6-2FC0-4613-9F11-E61BA333CDB0}" type="slidenum">
              <a:rPr lang="en-SG" smtClean="0"/>
              <a:t>27</a:t>
            </a:fld>
            <a:endParaRPr lang="en-SG"/>
          </a:p>
        </p:txBody>
      </p:sp>
    </p:spTree>
    <p:extLst>
      <p:ext uri="{BB962C8B-B14F-4D97-AF65-F5344CB8AC3E}">
        <p14:creationId xmlns:p14="http://schemas.microsoft.com/office/powerpoint/2010/main" val="13960180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2089E4-211A-DD32-0695-EF7A7FEDF86B}"/>
              </a:ext>
            </a:extLst>
          </p:cNvPr>
          <p:cNvSpPr>
            <a:spLocks noGrp="1"/>
          </p:cNvSpPr>
          <p:nvPr>
            <p:ph type="title"/>
          </p:nvPr>
        </p:nvSpPr>
        <p:spPr>
          <a:xfrm>
            <a:off x="838200" y="365125"/>
            <a:ext cx="10515600" cy="1325563"/>
          </a:xfrm>
        </p:spPr>
        <p:txBody>
          <a:bodyPr>
            <a:normAutofit/>
          </a:bodyPr>
          <a:lstStyle/>
          <a:p>
            <a:r>
              <a:rPr lang="en-SG" sz="5400"/>
              <a:t>Cont…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D04C8DE-785C-D628-CAAC-9CF18BF84A39}"/>
              </a:ext>
            </a:extLst>
          </p:cNvPr>
          <p:cNvSpPr>
            <a:spLocks noGrp="1"/>
          </p:cNvSpPr>
          <p:nvPr>
            <p:ph idx="1"/>
          </p:nvPr>
        </p:nvSpPr>
        <p:spPr>
          <a:xfrm>
            <a:off x="838200" y="1929384"/>
            <a:ext cx="10515600" cy="4251960"/>
          </a:xfrm>
        </p:spPr>
        <p:txBody>
          <a:bodyPr>
            <a:normAutofit/>
          </a:bodyPr>
          <a:lstStyle/>
          <a:p>
            <a:r>
              <a:rPr lang="en-SG" sz="2000"/>
              <a:t>Legal issues may also arise.</a:t>
            </a:r>
          </a:p>
          <a:p>
            <a:r>
              <a:rPr lang="en-SG" sz="2000"/>
              <a:t> These are specifically tied to the ubiquitous nature of cloud computing, which spreads computing infrastructure across diverse geographical locations. </a:t>
            </a:r>
          </a:p>
          <a:p>
            <a:r>
              <a:rPr lang="en-SG" sz="2000"/>
              <a:t>Different constrain about privacy in different countries may potentially create disputes as to the rights that third parties (including government agencies) have to your data. </a:t>
            </a:r>
          </a:p>
          <a:p>
            <a:r>
              <a:rPr lang="en-SG" sz="2000"/>
              <a:t>U.S. legislation is known to give extreme powers to government agencies to acquire confidential data when there is the suspicion of operations leading to a threat to national security.</a:t>
            </a:r>
          </a:p>
          <a:p>
            <a:r>
              <a:rPr lang="en-SG" sz="2000"/>
              <a:t> European countries are more restrictive and protect the right of privacy.</a:t>
            </a:r>
          </a:p>
          <a:p>
            <a:r>
              <a:rPr lang="en-SG" sz="2000"/>
              <a:t> An interesting scenario comes up when a U.S. organization uses cloud services that store their data in Europe. In this case, should this organization be suspected by the government, it would become difficult or even impossible for the U.S. government to take control of the data stored in a cloud datacenter located in Europe.</a:t>
            </a:r>
          </a:p>
        </p:txBody>
      </p:sp>
      <p:sp>
        <p:nvSpPr>
          <p:cNvPr id="4" name="Slide Number Placeholder 3">
            <a:extLst>
              <a:ext uri="{FF2B5EF4-FFF2-40B4-BE49-F238E27FC236}">
                <a16:creationId xmlns:a16="http://schemas.microsoft.com/office/drawing/2014/main" id="{9D93153D-9344-DE92-53FD-6BA281E4D315}"/>
              </a:ext>
            </a:extLst>
          </p:cNvPr>
          <p:cNvSpPr>
            <a:spLocks noGrp="1"/>
          </p:cNvSpPr>
          <p:nvPr>
            <p:ph type="sldNum" sz="quarter" idx="12"/>
          </p:nvPr>
        </p:nvSpPr>
        <p:spPr/>
        <p:txBody>
          <a:bodyPr/>
          <a:lstStyle/>
          <a:p>
            <a:fld id="{2EF5C9C6-2FC0-4613-9F11-E61BA333CDB0}" type="slidenum">
              <a:rPr lang="en-SG" smtClean="0"/>
              <a:t>28</a:t>
            </a:fld>
            <a:endParaRPr lang="en-SG"/>
          </a:p>
        </p:txBody>
      </p:sp>
    </p:spTree>
    <p:extLst>
      <p:ext uri="{BB962C8B-B14F-4D97-AF65-F5344CB8AC3E}">
        <p14:creationId xmlns:p14="http://schemas.microsoft.com/office/powerpoint/2010/main" val="956932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11D600-9B1B-FD7D-887F-A269E92175DF}"/>
              </a:ext>
            </a:extLst>
          </p:cNvPr>
          <p:cNvSpPr>
            <a:spLocks noGrp="1"/>
          </p:cNvSpPr>
          <p:nvPr>
            <p:ph type="title"/>
          </p:nvPr>
        </p:nvSpPr>
        <p:spPr>
          <a:xfrm>
            <a:off x="686834" y="1153572"/>
            <a:ext cx="3200400" cy="4461163"/>
          </a:xfrm>
        </p:spPr>
        <p:txBody>
          <a:bodyPr>
            <a:normAutofit/>
          </a:bodyPr>
          <a:lstStyle/>
          <a:p>
            <a:r>
              <a:rPr lang="en-SG">
                <a:solidFill>
                  <a:srgbClr val="FFFFFF"/>
                </a:solidFill>
              </a:rPr>
              <a:t>Virtualization</a:t>
            </a:r>
          </a:p>
        </p:txBody>
      </p:sp>
      <p:sp>
        <p:nvSpPr>
          <p:cNvPr id="26"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12336CE8-2C13-0347-95EA-4A93ECCD9022}"/>
              </a:ext>
            </a:extLst>
          </p:cNvPr>
          <p:cNvSpPr>
            <a:spLocks noGrp="1"/>
          </p:cNvSpPr>
          <p:nvPr>
            <p:ph idx="1"/>
          </p:nvPr>
        </p:nvSpPr>
        <p:spPr>
          <a:xfrm>
            <a:off x="4447308" y="591344"/>
            <a:ext cx="6906491" cy="5585619"/>
          </a:xfrm>
        </p:spPr>
        <p:txBody>
          <a:bodyPr anchor="ctr">
            <a:normAutofit/>
          </a:bodyPr>
          <a:lstStyle/>
          <a:p>
            <a:r>
              <a:rPr lang="en-SG" sz="1800"/>
              <a:t>Virtualization is another core technology for cloud computing.</a:t>
            </a:r>
          </a:p>
          <a:p>
            <a:r>
              <a:rPr lang="en-SG" sz="1800"/>
              <a:t> It encompasses a collection of solutions allowing the abstraction of some of the fundamental elements for computing, such as hardware, runtime environments, storage, and networking.</a:t>
            </a:r>
          </a:p>
          <a:p>
            <a:r>
              <a:rPr lang="en-SG" sz="1800"/>
              <a:t>Virtualization is essentially a technology that allows creation of different computing environments.</a:t>
            </a:r>
          </a:p>
          <a:p>
            <a:r>
              <a:rPr lang="en-SG" sz="1800"/>
              <a:t> These environments are called virtual because they simulate the interface that is expected by a guest. </a:t>
            </a:r>
          </a:p>
          <a:p>
            <a:r>
              <a:rPr lang="en-SG" sz="1800"/>
              <a:t>The most common example of virtualization is </a:t>
            </a:r>
            <a:r>
              <a:rPr lang="en-SG" sz="1800" b="1"/>
              <a:t>hardware virtualization</a:t>
            </a:r>
            <a:r>
              <a:rPr lang="en-SG" sz="1800"/>
              <a:t>.</a:t>
            </a:r>
          </a:p>
          <a:p>
            <a:r>
              <a:rPr lang="en-SG" sz="1800"/>
              <a:t>Hardware virtualization allows the coexistence of different software stacks on top of the same hardware.</a:t>
            </a:r>
          </a:p>
          <a:p>
            <a:r>
              <a:rPr lang="en-SG" sz="1800"/>
              <a:t>These stacks are contained inside virtual machine instances, which operate in complete isolation from each other. </a:t>
            </a:r>
          </a:p>
          <a:p>
            <a:r>
              <a:rPr lang="en-SG" sz="1800"/>
              <a:t>This is the base technology that enables cloud computing solutions to deliver virtual servers on demand, such as Amazon EC2, </a:t>
            </a:r>
            <a:r>
              <a:rPr lang="en-SG" sz="1800" err="1"/>
              <a:t>RightScale</a:t>
            </a:r>
            <a:r>
              <a:rPr lang="en-SG" sz="1800"/>
              <a:t>, VMware </a:t>
            </a:r>
            <a:r>
              <a:rPr lang="en-SG" sz="1800" err="1"/>
              <a:t>vCloud</a:t>
            </a:r>
            <a:r>
              <a:rPr lang="en-SG" sz="1800"/>
              <a:t>, and others.</a:t>
            </a:r>
          </a:p>
        </p:txBody>
      </p:sp>
      <p:sp>
        <p:nvSpPr>
          <p:cNvPr id="4" name="Slide Number Placeholder 3">
            <a:extLst>
              <a:ext uri="{FF2B5EF4-FFF2-40B4-BE49-F238E27FC236}">
                <a16:creationId xmlns:a16="http://schemas.microsoft.com/office/drawing/2014/main" id="{40D661D5-BD27-451F-C8E6-EFF96582343A}"/>
              </a:ext>
            </a:extLst>
          </p:cNvPr>
          <p:cNvSpPr>
            <a:spLocks noGrp="1"/>
          </p:cNvSpPr>
          <p:nvPr>
            <p:ph type="sldNum" sz="quarter" idx="12"/>
          </p:nvPr>
        </p:nvSpPr>
        <p:spPr/>
        <p:txBody>
          <a:bodyPr/>
          <a:lstStyle/>
          <a:p>
            <a:fld id="{2EF5C9C6-2FC0-4613-9F11-E61BA333CDB0}" type="slidenum">
              <a:rPr lang="en-SG" smtClean="0"/>
              <a:t>29</a:t>
            </a:fld>
            <a:endParaRPr lang="en-SG"/>
          </a:p>
        </p:txBody>
      </p:sp>
    </p:spTree>
    <p:extLst>
      <p:ext uri="{BB962C8B-B14F-4D97-AF65-F5344CB8AC3E}">
        <p14:creationId xmlns:p14="http://schemas.microsoft.com/office/powerpoint/2010/main" val="31944163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BD1116-6331-E69D-EC75-4C0ABFD3E79E}"/>
              </a:ext>
            </a:extLst>
          </p:cNvPr>
          <p:cNvSpPr>
            <a:spLocks noGrp="1"/>
          </p:cNvSpPr>
          <p:nvPr>
            <p:ph type="title"/>
          </p:nvPr>
        </p:nvSpPr>
        <p:spPr>
          <a:xfrm>
            <a:off x="686834" y="1153572"/>
            <a:ext cx="3200400" cy="4461163"/>
          </a:xfrm>
        </p:spPr>
        <p:txBody>
          <a:bodyPr>
            <a:normAutofit/>
          </a:bodyPr>
          <a:lstStyle/>
          <a:p>
            <a:r>
              <a:rPr lang="en-SG">
                <a:solidFill>
                  <a:srgbClr val="FFFFFF"/>
                </a:solidFill>
              </a:rPr>
              <a:t>Introduction (Cont..)</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5E4AFE21-59C3-07E7-F84C-ADF0E9909016}"/>
              </a:ext>
            </a:extLst>
          </p:cNvPr>
          <p:cNvSpPr>
            <a:spLocks noGrp="1"/>
          </p:cNvSpPr>
          <p:nvPr>
            <p:ph idx="1"/>
          </p:nvPr>
        </p:nvSpPr>
        <p:spPr>
          <a:xfrm>
            <a:off x="4447308" y="591344"/>
            <a:ext cx="6906491" cy="5585619"/>
          </a:xfrm>
        </p:spPr>
        <p:txBody>
          <a:bodyPr anchor="ctr">
            <a:normAutofit/>
          </a:bodyPr>
          <a:lstStyle/>
          <a:p>
            <a:r>
              <a:rPr lang="en-SG" sz="2000" dirty="0"/>
              <a:t>Cloud computing is a technological advancement that focuses on the way we design computing systems, develop applications, and leverage existing services for building software. </a:t>
            </a:r>
          </a:p>
          <a:p>
            <a:r>
              <a:rPr lang="en-SG" sz="2000" dirty="0"/>
              <a:t>It is based on the concept of </a:t>
            </a:r>
            <a:r>
              <a:rPr lang="en-SG" sz="2000" u="sng" dirty="0"/>
              <a:t>dynamic provisioning</a:t>
            </a:r>
            <a:r>
              <a:rPr lang="en-SG" sz="2000" dirty="0"/>
              <a:t>, which is applied not only to services but also to compute capability, storage, networking, and information technology (IT) infrastructure in general.</a:t>
            </a:r>
          </a:p>
          <a:p>
            <a:r>
              <a:rPr lang="en-SG" sz="2000" dirty="0"/>
              <a:t> Resources are made available through the </a:t>
            </a:r>
            <a:r>
              <a:rPr lang="en-SG" sz="2000" b="1" dirty="0"/>
              <a:t>Internet</a:t>
            </a:r>
            <a:r>
              <a:rPr lang="en-SG" sz="2000" dirty="0"/>
              <a:t> and offered on a </a:t>
            </a:r>
            <a:r>
              <a:rPr lang="en-SG" sz="2000" b="1" dirty="0"/>
              <a:t>pay-per-use</a:t>
            </a:r>
            <a:r>
              <a:rPr lang="en-SG" sz="2000" dirty="0"/>
              <a:t> basis from cloud computing vendors. </a:t>
            </a:r>
          </a:p>
          <a:p>
            <a:r>
              <a:rPr lang="en-SG" sz="2000" dirty="0"/>
              <a:t>Today, anyone with a credit card can subscribe to cloud services and deploy and configure servers for an application in hours, growing and shrinking the infrastructure serving its application according to the demand, and paying only for the time these resources have been used</a:t>
            </a:r>
          </a:p>
        </p:txBody>
      </p:sp>
      <p:sp>
        <p:nvSpPr>
          <p:cNvPr id="4" name="Slide Number Placeholder 3">
            <a:extLst>
              <a:ext uri="{FF2B5EF4-FFF2-40B4-BE49-F238E27FC236}">
                <a16:creationId xmlns:a16="http://schemas.microsoft.com/office/drawing/2014/main" id="{07252ED3-95CA-5A05-C09E-3AA7AE2D4433}"/>
              </a:ext>
            </a:extLst>
          </p:cNvPr>
          <p:cNvSpPr>
            <a:spLocks noGrp="1"/>
          </p:cNvSpPr>
          <p:nvPr>
            <p:ph type="sldNum" sz="quarter" idx="12"/>
          </p:nvPr>
        </p:nvSpPr>
        <p:spPr/>
        <p:txBody>
          <a:bodyPr/>
          <a:lstStyle/>
          <a:p>
            <a:fld id="{2EF5C9C6-2FC0-4613-9F11-E61BA333CDB0}" type="slidenum">
              <a:rPr lang="en-SG" smtClean="0"/>
              <a:t>3</a:t>
            </a:fld>
            <a:endParaRPr lang="en-SG"/>
          </a:p>
        </p:txBody>
      </p:sp>
    </p:spTree>
    <p:extLst>
      <p:ext uri="{BB962C8B-B14F-4D97-AF65-F5344CB8AC3E}">
        <p14:creationId xmlns:p14="http://schemas.microsoft.com/office/powerpoint/2010/main" val="34356371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70D60DA-DF3B-A8CB-4584-6154CFD8B66D}"/>
              </a:ext>
            </a:extLst>
          </p:cNvPr>
          <p:cNvSpPr>
            <a:spLocks noGrp="1"/>
          </p:cNvSpPr>
          <p:nvPr>
            <p:ph type="title"/>
          </p:nvPr>
        </p:nvSpPr>
        <p:spPr>
          <a:xfrm>
            <a:off x="838200" y="365125"/>
            <a:ext cx="10515600" cy="1325563"/>
          </a:xfrm>
        </p:spPr>
        <p:txBody>
          <a:bodyPr>
            <a:normAutofit/>
          </a:bodyPr>
          <a:lstStyle/>
          <a:p>
            <a:r>
              <a:rPr lang="en-SG" dirty="0"/>
              <a:t>What are the component of H/W Virtualization</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6B96E5E3-4047-88E9-1785-83A05F19F077}"/>
              </a:ext>
            </a:extLst>
          </p:cNvPr>
          <p:cNvSpPr>
            <a:spLocks noGrp="1"/>
          </p:cNvSpPr>
          <p:nvPr>
            <p:ph idx="1"/>
          </p:nvPr>
        </p:nvSpPr>
        <p:spPr>
          <a:xfrm>
            <a:off x="838200" y="1825625"/>
            <a:ext cx="10515600" cy="4351338"/>
          </a:xfrm>
        </p:spPr>
        <p:txBody>
          <a:bodyPr>
            <a:normAutofit/>
          </a:bodyPr>
          <a:lstStyle/>
          <a:p>
            <a:pPr>
              <a:buFont typeface="Arial" panose="020B0604020202020204" pitchFamily="34" charset="0"/>
              <a:buChar char="•"/>
            </a:pPr>
            <a:r>
              <a:rPr lang="en-SG" sz="2200" b="1" i="0">
                <a:effectLst/>
                <a:latin typeface="Public Sans"/>
              </a:rPr>
              <a:t>The hardware layer,</a:t>
            </a:r>
            <a:r>
              <a:rPr lang="en-SG" sz="2200" b="0" i="0">
                <a:effectLst/>
                <a:latin typeface="Public Sans"/>
              </a:rPr>
              <a:t> or virtualization host, contains the physical server components such as CPU, memory, network, and disk drives. This is the physical hardware on which virtualization takes place. It requires an x86-based system with one or more CPUs to run all supported guest operating systems.</a:t>
            </a:r>
          </a:p>
          <a:p>
            <a:pPr>
              <a:buFont typeface="Arial" panose="020B0604020202020204" pitchFamily="34" charset="0"/>
              <a:buChar char="•"/>
            </a:pPr>
            <a:r>
              <a:rPr lang="en-SG" sz="2200" b="1" i="0">
                <a:effectLst/>
                <a:latin typeface="Public Sans"/>
              </a:rPr>
              <a:t>The hypervisor</a:t>
            </a:r>
            <a:r>
              <a:rPr lang="en-SG" sz="2200" b="0" i="0">
                <a:effectLst/>
                <a:latin typeface="Public Sans"/>
              </a:rPr>
              <a:t> creates a virtualization layer that runs between the OS and the server hardware, allowing many instances of an operating system or different operating systems to run in parallel on a single machine. Hypervisors isolate operating systems and applications from the underlying computer hardware, or the host machine, from the virtual machines that use its resources.</a:t>
            </a:r>
          </a:p>
          <a:p>
            <a:pPr>
              <a:buFont typeface="Arial" panose="020B0604020202020204" pitchFamily="34" charset="0"/>
              <a:buChar char="•"/>
            </a:pPr>
            <a:r>
              <a:rPr lang="en-SG" sz="2200" b="1" i="0">
                <a:effectLst/>
                <a:latin typeface="Public Sans"/>
              </a:rPr>
              <a:t>Virtual machines</a:t>
            </a:r>
            <a:r>
              <a:rPr lang="en-SG" sz="2200" b="0" i="0">
                <a:effectLst/>
                <a:latin typeface="Public Sans"/>
              </a:rPr>
              <a:t> are software emulations of a computing hardware environment and provide the functionalities of a physical computer. Virtual machines themselves consist of virtual hardware, a guest operating system, and guest software or applications.</a:t>
            </a:r>
          </a:p>
          <a:p>
            <a:endParaRPr lang="en-SG" sz="2200"/>
          </a:p>
        </p:txBody>
      </p:sp>
      <p:sp>
        <p:nvSpPr>
          <p:cNvPr id="4" name="Slide Number Placeholder 3">
            <a:extLst>
              <a:ext uri="{FF2B5EF4-FFF2-40B4-BE49-F238E27FC236}">
                <a16:creationId xmlns:a16="http://schemas.microsoft.com/office/drawing/2014/main" id="{27A73808-D187-4A9F-066A-AC8F441C4C42}"/>
              </a:ext>
            </a:extLst>
          </p:cNvPr>
          <p:cNvSpPr>
            <a:spLocks noGrp="1"/>
          </p:cNvSpPr>
          <p:nvPr>
            <p:ph type="sldNum" sz="quarter" idx="12"/>
          </p:nvPr>
        </p:nvSpPr>
        <p:spPr/>
        <p:txBody>
          <a:bodyPr/>
          <a:lstStyle/>
          <a:p>
            <a:fld id="{2EF5C9C6-2FC0-4613-9F11-E61BA333CDB0}" type="slidenum">
              <a:rPr lang="en-SG" smtClean="0"/>
              <a:t>30</a:t>
            </a:fld>
            <a:endParaRPr lang="en-SG"/>
          </a:p>
        </p:txBody>
      </p:sp>
    </p:spTree>
    <p:extLst>
      <p:ext uri="{BB962C8B-B14F-4D97-AF65-F5344CB8AC3E}">
        <p14:creationId xmlns:p14="http://schemas.microsoft.com/office/powerpoint/2010/main" val="4833651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F452B41-1025-AC9E-ED63-ECCE5AF1A5FC}"/>
              </a:ext>
            </a:extLst>
          </p:cNvPr>
          <p:cNvSpPr>
            <a:spLocks noGrp="1"/>
          </p:cNvSpPr>
          <p:nvPr>
            <p:ph type="title"/>
          </p:nvPr>
        </p:nvSpPr>
        <p:spPr>
          <a:xfrm>
            <a:off x="838200" y="365125"/>
            <a:ext cx="10515600" cy="1325563"/>
          </a:xfrm>
        </p:spPr>
        <p:txBody>
          <a:bodyPr>
            <a:normAutofit/>
          </a:bodyPr>
          <a:lstStyle/>
          <a:p>
            <a:r>
              <a:rPr lang="en-SG" dirty="0"/>
              <a:t>How does H/W Virtualization Work</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08C19882-DB89-8A84-938A-689E94A0DCDB}"/>
              </a:ext>
            </a:extLst>
          </p:cNvPr>
          <p:cNvSpPr>
            <a:spLocks noGrp="1"/>
          </p:cNvSpPr>
          <p:nvPr>
            <p:ph idx="1"/>
          </p:nvPr>
        </p:nvSpPr>
        <p:spPr>
          <a:xfrm>
            <a:off x="838200" y="1825625"/>
            <a:ext cx="10515600" cy="4351338"/>
          </a:xfrm>
        </p:spPr>
        <p:txBody>
          <a:bodyPr>
            <a:normAutofit/>
          </a:bodyPr>
          <a:lstStyle/>
          <a:p>
            <a:r>
              <a:rPr lang="en-SG" b="0" i="0">
                <a:effectLst/>
                <a:latin typeface="Public Sans"/>
              </a:rPr>
              <a:t>Hardware virtualization enables a single physical machine to function as multiple machines by creating simulated environments. </a:t>
            </a:r>
          </a:p>
          <a:p>
            <a:r>
              <a:rPr lang="en-SG" b="0" i="0">
                <a:effectLst/>
                <a:latin typeface="Public Sans"/>
              </a:rPr>
              <a:t>The physical host uses software called a hypervisor that creates an abstraction layer between the software and hardware and manages the shared physical hardware resources between the guest and host operating systems.</a:t>
            </a:r>
          </a:p>
          <a:p>
            <a:r>
              <a:rPr lang="en-SG" b="0" i="0">
                <a:effectLst/>
                <a:latin typeface="Public Sans"/>
              </a:rPr>
              <a:t> The hypervisor connects directly to the hardware and enables it to be split into multiple distinct environments or virtual machines. </a:t>
            </a:r>
          </a:p>
          <a:p>
            <a:r>
              <a:rPr lang="en-SG" b="0" i="0">
                <a:effectLst/>
                <a:latin typeface="Public Sans"/>
              </a:rPr>
              <a:t>These VMs use the resources of the physical host, including CPU, memory, and storage, which are allocated to the guests as needed. </a:t>
            </a:r>
          </a:p>
        </p:txBody>
      </p:sp>
      <p:sp>
        <p:nvSpPr>
          <p:cNvPr id="4" name="Slide Number Placeholder 3">
            <a:extLst>
              <a:ext uri="{FF2B5EF4-FFF2-40B4-BE49-F238E27FC236}">
                <a16:creationId xmlns:a16="http://schemas.microsoft.com/office/drawing/2014/main" id="{7AE301A2-DF55-B96F-A2AF-1218980DBC31}"/>
              </a:ext>
            </a:extLst>
          </p:cNvPr>
          <p:cNvSpPr>
            <a:spLocks noGrp="1"/>
          </p:cNvSpPr>
          <p:nvPr>
            <p:ph type="sldNum" sz="quarter" idx="12"/>
          </p:nvPr>
        </p:nvSpPr>
        <p:spPr/>
        <p:txBody>
          <a:bodyPr/>
          <a:lstStyle/>
          <a:p>
            <a:fld id="{2EF5C9C6-2FC0-4613-9F11-E61BA333CDB0}" type="slidenum">
              <a:rPr lang="en-SG" smtClean="0"/>
              <a:t>31</a:t>
            </a:fld>
            <a:endParaRPr lang="en-SG"/>
          </a:p>
        </p:txBody>
      </p:sp>
    </p:spTree>
    <p:extLst>
      <p:ext uri="{BB962C8B-B14F-4D97-AF65-F5344CB8AC3E}">
        <p14:creationId xmlns:p14="http://schemas.microsoft.com/office/powerpoint/2010/main" val="31068302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89575E1-3389-451A-A5F7-27854C25C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429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53CCC5C-D88E-40FB-B30B-23DCDBD0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CA7224-B9F2-E946-233C-047A4C72DCE6}"/>
              </a:ext>
            </a:extLst>
          </p:cNvPr>
          <p:cNvSpPr>
            <a:spLocks noGrp="1"/>
          </p:cNvSpPr>
          <p:nvPr>
            <p:ph type="title"/>
          </p:nvPr>
        </p:nvSpPr>
        <p:spPr>
          <a:xfrm>
            <a:off x="686834" y="591344"/>
            <a:ext cx="3200400" cy="5585619"/>
          </a:xfrm>
        </p:spPr>
        <p:txBody>
          <a:bodyPr>
            <a:normAutofit/>
          </a:bodyPr>
          <a:lstStyle/>
          <a:p>
            <a:r>
              <a:rPr lang="en-SG">
                <a:solidFill>
                  <a:srgbClr val="FFFFFF"/>
                </a:solidFill>
              </a:rPr>
              <a:t>Web 2.0</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8CA4BA72-F2D3-151A-5FEC-5B9F7E5303C7}"/>
              </a:ext>
            </a:extLst>
          </p:cNvPr>
          <p:cNvSpPr>
            <a:spLocks noGrp="1"/>
          </p:cNvSpPr>
          <p:nvPr>
            <p:ph idx="1"/>
          </p:nvPr>
        </p:nvSpPr>
        <p:spPr>
          <a:xfrm>
            <a:off x="4447308" y="591344"/>
            <a:ext cx="6906491" cy="5585619"/>
          </a:xfrm>
        </p:spPr>
        <p:txBody>
          <a:bodyPr anchor="ctr">
            <a:normAutofit/>
          </a:bodyPr>
          <a:lstStyle/>
          <a:p>
            <a:r>
              <a:rPr lang="en-SG" sz="1800"/>
              <a:t>The Web is the primary interface through which cloud computing delivers its services.</a:t>
            </a:r>
          </a:p>
          <a:p>
            <a:r>
              <a:rPr lang="en-SG" sz="1800"/>
              <a:t> At present, the Web encompasses a set of technologies and services that facilitate interactive information sharing, collaboration, user-</a:t>
            </a:r>
            <a:r>
              <a:rPr lang="en-SG" sz="1800" err="1"/>
              <a:t>centered</a:t>
            </a:r>
            <a:r>
              <a:rPr lang="en-SG" sz="1800"/>
              <a:t> design, and application composition. </a:t>
            </a:r>
          </a:p>
          <a:p>
            <a:r>
              <a:rPr lang="en-SG" sz="1800"/>
              <a:t>This evolution has transformed the Web into a rich platform for application development and is known as Web 2.0.</a:t>
            </a:r>
          </a:p>
          <a:p>
            <a:r>
              <a:rPr lang="en-SG" sz="1800"/>
              <a:t> This term captures a new way in which developers architect applications and deliver services through the Internet and provides new experience for users of these applications and services</a:t>
            </a:r>
          </a:p>
          <a:p>
            <a:r>
              <a:rPr lang="en-SG" sz="1800"/>
              <a:t>Web 2.0 applications are extremely dynamic: they improve continuously, and new updates and features are integrated at a constant rate by following the usage trend of the community. </a:t>
            </a:r>
          </a:p>
          <a:p>
            <a:r>
              <a:rPr lang="en-SG" sz="1800"/>
              <a:t>There is no need to deploy new software releases on the installed base at the client side. Users can take advantage of the new software features simply by interacting with cloud application.</a:t>
            </a:r>
          </a:p>
          <a:p>
            <a:r>
              <a:rPr lang="en-SG" sz="1800"/>
              <a:t>Examples of Web 2.0 applications are Google Documents, Google Maps, Flickr, Facebook, Twitter, YouTube, </a:t>
            </a:r>
            <a:r>
              <a:rPr lang="en-SG" sz="1800" err="1"/>
              <a:t>de.li.cious</a:t>
            </a:r>
            <a:r>
              <a:rPr lang="en-SG" sz="1800"/>
              <a:t>, Blogger, and Wikipedia.</a:t>
            </a:r>
          </a:p>
        </p:txBody>
      </p:sp>
      <p:sp>
        <p:nvSpPr>
          <p:cNvPr id="4" name="Slide Number Placeholder 3">
            <a:extLst>
              <a:ext uri="{FF2B5EF4-FFF2-40B4-BE49-F238E27FC236}">
                <a16:creationId xmlns:a16="http://schemas.microsoft.com/office/drawing/2014/main" id="{27029CDF-9D7B-C29D-42D3-3C7374D96A99}"/>
              </a:ext>
            </a:extLst>
          </p:cNvPr>
          <p:cNvSpPr>
            <a:spLocks noGrp="1"/>
          </p:cNvSpPr>
          <p:nvPr>
            <p:ph type="sldNum" sz="quarter" idx="12"/>
          </p:nvPr>
        </p:nvSpPr>
        <p:spPr/>
        <p:txBody>
          <a:bodyPr/>
          <a:lstStyle/>
          <a:p>
            <a:fld id="{2EF5C9C6-2FC0-4613-9F11-E61BA333CDB0}" type="slidenum">
              <a:rPr lang="en-SG" smtClean="0"/>
              <a:t>32</a:t>
            </a:fld>
            <a:endParaRPr lang="en-SG"/>
          </a:p>
        </p:txBody>
      </p:sp>
    </p:spTree>
    <p:extLst>
      <p:ext uri="{BB962C8B-B14F-4D97-AF65-F5344CB8AC3E}">
        <p14:creationId xmlns:p14="http://schemas.microsoft.com/office/powerpoint/2010/main" val="16801171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89575E1-3389-451A-A5F7-27854C25C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429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53CCC5C-D88E-40FB-B30B-23DCDBD0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4E38B8-86E8-4AE4-98D0-A1EF251A08F1}"/>
              </a:ext>
            </a:extLst>
          </p:cNvPr>
          <p:cNvSpPr>
            <a:spLocks noGrp="1"/>
          </p:cNvSpPr>
          <p:nvPr>
            <p:ph type="title"/>
          </p:nvPr>
        </p:nvSpPr>
        <p:spPr>
          <a:xfrm>
            <a:off x="686834" y="591344"/>
            <a:ext cx="3200400" cy="5585619"/>
          </a:xfrm>
        </p:spPr>
        <p:txBody>
          <a:bodyPr>
            <a:normAutofit/>
          </a:bodyPr>
          <a:lstStyle/>
          <a:p>
            <a:r>
              <a:rPr lang="en-SG">
                <a:solidFill>
                  <a:srgbClr val="FFFFFF"/>
                </a:solidFill>
              </a:rPr>
              <a:t>Service-oriented Computing</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6A31B54A-8827-94CE-E256-75939B0D4519}"/>
              </a:ext>
            </a:extLst>
          </p:cNvPr>
          <p:cNvSpPr>
            <a:spLocks noGrp="1"/>
          </p:cNvSpPr>
          <p:nvPr>
            <p:ph idx="1"/>
          </p:nvPr>
        </p:nvSpPr>
        <p:spPr>
          <a:xfrm>
            <a:off x="4447308" y="591344"/>
            <a:ext cx="6906491" cy="5585619"/>
          </a:xfrm>
        </p:spPr>
        <p:txBody>
          <a:bodyPr anchor="ctr">
            <a:normAutofit/>
          </a:bodyPr>
          <a:lstStyle/>
          <a:p>
            <a:r>
              <a:rPr lang="en-SG" sz="1500"/>
              <a:t>Service orientation is the core reference model for cloud computing systems. </a:t>
            </a:r>
          </a:p>
          <a:p>
            <a:r>
              <a:rPr lang="en-SG" sz="1500"/>
              <a:t>This approach adopts the concept of services as the main building blocks of application and system development. </a:t>
            </a:r>
          </a:p>
          <a:p>
            <a:r>
              <a:rPr lang="en-SG" sz="1500"/>
              <a:t>Service-oriented computing (SOC) supports the development of rapid, low-cost, flexible, interoperable, and evolvable application.</a:t>
            </a:r>
          </a:p>
          <a:p>
            <a:r>
              <a:rPr lang="en-SG" sz="1500"/>
              <a:t>A service is an abstraction representing a self-describing component that can perform any function—anything from a simple function to a complex business process.</a:t>
            </a:r>
          </a:p>
          <a:p>
            <a:r>
              <a:rPr lang="en-SG" sz="1500"/>
              <a:t> Virtually any piece of code that performs a task can be turned into a service and expose its functionalities through a network-accessible protocol.</a:t>
            </a:r>
          </a:p>
          <a:p>
            <a:r>
              <a:rPr lang="en-SG" sz="1500"/>
              <a:t> A service is supposed to be loosely coupled, reusable, programming language independent, and location transparent.</a:t>
            </a:r>
          </a:p>
          <a:p>
            <a:r>
              <a:rPr lang="en-SG" sz="1500"/>
              <a:t> Loose coupling allows services to serve different scenarios more easily and makes them reusable.</a:t>
            </a:r>
          </a:p>
          <a:p>
            <a:r>
              <a:rPr lang="en-SG" sz="1500"/>
              <a:t>Independence from a specific platform increases services accessibility. </a:t>
            </a:r>
          </a:p>
          <a:p>
            <a:r>
              <a:rPr lang="en-SG" sz="1500"/>
              <a:t>Thus, a wider range of clients, which can look up services in global registries and consume them in a location-transparent manner, can be served.</a:t>
            </a:r>
          </a:p>
        </p:txBody>
      </p:sp>
      <p:sp>
        <p:nvSpPr>
          <p:cNvPr id="4" name="Slide Number Placeholder 3">
            <a:extLst>
              <a:ext uri="{FF2B5EF4-FFF2-40B4-BE49-F238E27FC236}">
                <a16:creationId xmlns:a16="http://schemas.microsoft.com/office/drawing/2014/main" id="{8E2D6782-9064-DCEC-CA77-CC1411C16A37}"/>
              </a:ext>
            </a:extLst>
          </p:cNvPr>
          <p:cNvSpPr>
            <a:spLocks noGrp="1"/>
          </p:cNvSpPr>
          <p:nvPr>
            <p:ph type="sldNum" sz="quarter" idx="12"/>
          </p:nvPr>
        </p:nvSpPr>
        <p:spPr/>
        <p:txBody>
          <a:bodyPr/>
          <a:lstStyle/>
          <a:p>
            <a:fld id="{2EF5C9C6-2FC0-4613-9F11-E61BA333CDB0}" type="slidenum">
              <a:rPr lang="en-SG" smtClean="0"/>
              <a:t>33</a:t>
            </a:fld>
            <a:endParaRPr lang="en-SG"/>
          </a:p>
        </p:txBody>
      </p:sp>
    </p:spTree>
    <p:extLst>
      <p:ext uri="{BB962C8B-B14F-4D97-AF65-F5344CB8AC3E}">
        <p14:creationId xmlns:p14="http://schemas.microsoft.com/office/powerpoint/2010/main" val="1780200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89575E1-3389-451A-A5F7-27854C25C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429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53CCC5C-D88E-40FB-B30B-23DCDBD0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C2D368-9427-3C84-17B5-4DBBE0BA6201}"/>
              </a:ext>
            </a:extLst>
          </p:cNvPr>
          <p:cNvSpPr>
            <a:spLocks noGrp="1"/>
          </p:cNvSpPr>
          <p:nvPr>
            <p:ph type="title"/>
          </p:nvPr>
        </p:nvSpPr>
        <p:spPr>
          <a:xfrm>
            <a:off x="686834" y="591344"/>
            <a:ext cx="3200400" cy="5585619"/>
          </a:xfrm>
        </p:spPr>
        <p:txBody>
          <a:bodyPr>
            <a:normAutofit/>
          </a:bodyPr>
          <a:lstStyle/>
          <a:p>
            <a:r>
              <a:rPr lang="en-SG">
                <a:solidFill>
                  <a:srgbClr val="FFFFFF"/>
                </a:solidFill>
              </a:rPr>
              <a:t>Utility-oriented Computing</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D404F078-6797-09EF-1CA3-CBDCBAF34328}"/>
              </a:ext>
            </a:extLst>
          </p:cNvPr>
          <p:cNvSpPr>
            <a:spLocks noGrp="1"/>
          </p:cNvSpPr>
          <p:nvPr>
            <p:ph idx="1"/>
          </p:nvPr>
        </p:nvSpPr>
        <p:spPr>
          <a:xfrm>
            <a:off x="4447308" y="591344"/>
            <a:ext cx="6906491" cy="5585619"/>
          </a:xfrm>
        </p:spPr>
        <p:txBody>
          <a:bodyPr anchor="ctr">
            <a:normAutofit/>
          </a:bodyPr>
          <a:lstStyle/>
          <a:p>
            <a:r>
              <a:rPr lang="en-SG" sz="1500"/>
              <a:t>Utility computing is a vision of computing that defines a service-provisioning model for compute services in which resources such as storage, compute power, applications, and infrastructure are packaged and offered on a pay-per-use basis.</a:t>
            </a:r>
          </a:p>
          <a:p>
            <a:r>
              <a:rPr lang="en-SG" sz="1500"/>
              <a:t> The idea of providing computing services as a utility like natural gas, water, power, and telephone connection has a long history but has become a reality today with the advent of cloud computing. </a:t>
            </a:r>
          </a:p>
          <a:p>
            <a:r>
              <a:rPr lang="en-SG" sz="1500"/>
              <a:t>The first traces of this service-provisioning model can be found in the mainframe era. IBM and other mainframe providers offered mainframe power to organizations such as banks and government agencies.</a:t>
            </a:r>
          </a:p>
          <a:p>
            <a:r>
              <a:rPr lang="en-SG" sz="1500"/>
              <a:t>The idea of computing as utility remained and extended from the business domain to academia with the advent of cluster computing.</a:t>
            </a:r>
          </a:p>
          <a:p>
            <a:r>
              <a:rPr lang="en-SG" sz="1500"/>
              <a:t>From an application and system development perspective, service-oriented computing and service-oriented architectures (SOAs) introduced the idea of leveraging external services for performing a specific task within a software system. </a:t>
            </a:r>
          </a:p>
          <a:p>
            <a:r>
              <a:rPr lang="en-SG" sz="1500"/>
              <a:t>Applications were not only distributed, they started to be composed as a mesh of services provided by different entities. [for example payment gateway service integrated in e-commerce site]</a:t>
            </a:r>
          </a:p>
          <a:p>
            <a:r>
              <a:rPr lang="en-SG" sz="1500"/>
              <a:t>These services, accessible through the Internet, were made available by charging according to usage</a:t>
            </a:r>
          </a:p>
        </p:txBody>
      </p:sp>
      <p:sp>
        <p:nvSpPr>
          <p:cNvPr id="4" name="Slide Number Placeholder 3">
            <a:extLst>
              <a:ext uri="{FF2B5EF4-FFF2-40B4-BE49-F238E27FC236}">
                <a16:creationId xmlns:a16="http://schemas.microsoft.com/office/drawing/2014/main" id="{C01C70CB-59A4-3D85-2D53-2B4024217E0E}"/>
              </a:ext>
            </a:extLst>
          </p:cNvPr>
          <p:cNvSpPr>
            <a:spLocks noGrp="1"/>
          </p:cNvSpPr>
          <p:nvPr>
            <p:ph type="sldNum" sz="quarter" idx="12"/>
          </p:nvPr>
        </p:nvSpPr>
        <p:spPr/>
        <p:txBody>
          <a:bodyPr/>
          <a:lstStyle/>
          <a:p>
            <a:fld id="{2EF5C9C6-2FC0-4613-9F11-E61BA333CDB0}" type="slidenum">
              <a:rPr lang="en-SG" smtClean="0"/>
              <a:t>34</a:t>
            </a:fld>
            <a:endParaRPr lang="en-SG"/>
          </a:p>
        </p:txBody>
      </p:sp>
    </p:spTree>
    <p:extLst>
      <p:ext uri="{BB962C8B-B14F-4D97-AF65-F5344CB8AC3E}">
        <p14:creationId xmlns:p14="http://schemas.microsoft.com/office/powerpoint/2010/main" val="34219787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8941F72-6DA5-EAEA-0A63-8DCFB731B73E}"/>
              </a:ext>
            </a:extLst>
          </p:cNvPr>
          <p:cNvSpPr>
            <a:spLocks noGrp="1"/>
          </p:cNvSpPr>
          <p:nvPr>
            <p:ph type="title"/>
          </p:nvPr>
        </p:nvSpPr>
        <p:spPr>
          <a:xfrm>
            <a:off x="686834" y="1153572"/>
            <a:ext cx="3200400" cy="4461163"/>
          </a:xfrm>
        </p:spPr>
        <p:txBody>
          <a:bodyPr>
            <a:normAutofit/>
          </a:bodyPr>
          <a:lstStyle/>
          <a:p>
            <a:r>
              <a:rPr lang="en-SG">
                <a:solidFill>
                  <a:srgbClr val="FFFFFF"/>
                </a:solidFill>
              </a:rPr>
              <a:t>Cloud computing at a glance</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9FF8B683-84DE-4414-538E-1685FE87DF34}"/>
              </a:ext>
            </a:extLst>
          </p:cNvPr>
          <p:cNvSpPr>
            <a:spLocks noGrp="1"/>
          </p:cNvSpPr>
          <p:nvPr>
            <p:ph idx="1"/>
          </p:nvPr>
        </p:nvSpPr>
        <p:spPr>
          <a:xfrm>
            <a:off x="4447308" y="591344"/>
            <a:ext cx="6906491" cy="5585619"/>
          </a:xfrm>
        </p:spPr>
        <p:txBody>
          <a:bodyPr anchor="ctr">
            <a:normAutofit/>
          </a:bodyPr>
          <a:lstStyle/>
          <a:p>
            <a:r>
              <a:rPr lang="en-SG" sz="2600"/>
              <a:t>This vision of computing utilities based on a service-provisioning model made the massive transformation of the entire computing industry in the 21st century, whereby computing services will be readily available on demand, just as other utility services such as water, electricity, telephone, and gas are available in today’s society. </a:t>
            </a:r>
          </a:p>
          <a:p>
            <a:r>
              <a:rPr lang="en-SG" sz="2600"/>
              <a:t>Similarly, users (consumers) need to pay providers only when they access the computing services.</a:t>
            </a:r>
          </a:p>
          <a:p>
            <a:r>
              <a:rPr lang="en-SG" sz="2600"/>
              <a:t> In addition, consumers no longer need to invest heavily or encounter difficulties in building and maintaining complex IT infrastructure.</a:t>
            </a:r>
          </a:p>
        </p:txBody>
      </p:sp>
      <p:sp>
        <p:nvSpPr>
          <p:cNvPr id="4" name="Slide Number Placeholder 3">
            <a:extLst>
              <a:ext uri="{FF2B5EF4-FFF2-40B4-BE49-F238E27FC236}">
                <a16:creationId xmlns:a16="http://schemas.microsoft.com/office/drawing/2014/main" id="{0287BF16-9AED-65CA-4019-DAF75E08785C}"/>
              </a:ext>
            </a:extLst>
          </p:cNvPr>
          <p:cNvSpPr>
            <a:spLocks noGrp="1"/>
          </p:cNvSpPr>
          <p:nvPr>
            <p:ph type="sldNum" sz="quarter" idx="12"/>
          </p:nvPr>
        </p:nvSpPr>
        <p:spPr/>
        <p:txBody>
          <a:bodyPr/>
          <a:lstStyle/>
          <a:p>
            <a:fld id="{2EF5C9C6-2FC0-4613-9F11-E61BA333CDB0}" type="slidenum">
              <a:rPr lang="en-SG" smtClean="0"/>
              <a:t>4</a:t>
            </a:fld>
            <a:endParaRPr lang="en-SG"/>
          </a:p>
        </p:txBody>
      </p:sp>
    </p:spTree>
    <p:extLst>
      <p:ext uri="{BB962C8B-B14F-4D97-AF65-F5344CB8AC3E}">
        <p14:creationId xmlns:p14="http://schemas.microsoft.com/office/powerpoint/2010/main" val="36728614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9978F8-C28E-1D8C-7247-628E7CBF4327}"/>
              </a:ext>
            </a:extLst>
          </p:cNvPr>
          <p:cNvSpPr>
            <a:spLocks noGrp="1"/>
          </p:cNvSpPr>
          <p:nvPr>
            <p:ph type="title"/>
          </p:nvPr>
        </p:nvSpPr>
        <p:spPr>
          <a:xfrm>
            <a:off x="686834" y="1153572"/>
            <a:ext cx="3200400" cy="4461163"/>
          </a:xfrm>
        </p:spPr>
        <p:txBody>
          <a:bodyPr>
            <a:normAutofit/>
          </a:bodyPr>
          <a:lstStyle/>
          <a:p>
            <a:r>
              <a:rPr lang="en-SG">
                <a:solidFill>
                  <a:srgbClr val="FFFFFF"/>
                </a:solidFill>
              </a:rPr>
              <a:t>Continue…</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245A58A6-3DDA-A3A3-7A67-1DEF490A7F6B}"/>
              </a:ext>
            </a:extLst>
          </p:cNvPr>
          <p:cNvSpPr>
            <a:spLocks noGrp="1"/>
          </p:cNvSpPr>
          <p:nvPr>
            <p:ph idx="1"/>
          </p:nvPr>
        </p:nvSpPr>
        <p:spPr>
          <a:xfrm>
            <a:off x="4447308" y="591344"/>
            <a:ext cx="6906491" cy="5585619"/>
          </a:xfrm>
        </p:spPr>
        <p:txBody>
          <a:bodyPr anchor="ctr">
            <a:normAutofit/>
          </a:bodyPr>
          <a:lstStyle/>
          <a:p>
            <a:r>
              <a:rPr lang="en-SG" sz="2200"/>
              <a:t>In such a model, users access services based on their requirements without regard to where the services are hosted.</a:t>
            </a:r>
          </a:p>
          <a:p>
            <a:r>
              <a:rPr lang="en-SG" sz="2200"/>
              <a:t> This model has been referred to as </a:t>
            </a:r>
            <a:r>
              <a:rPr lang="en-SG" sz="2200" b="1"/>
              <a:t>utility computing</a:t>
            </a:r>
            <a:r>
              <a:rPr lang="en-SG" sz="2200"/>
              <a:t> or, recently (since 2007), as </a:t>
            </a:r>
            <a:r>
              <a:rPr lang="en-SG" sz="2200" b="1"/>
              <a:t>cloud computing</a:t>
            </a:r>
            <a:r>
              <a:rPr lang="en-SG" sz="2200"/>
              <a:t>. </a:t>
            </a:r>
          </a:p>
          <a:p>
            <a:r>
              <a:rPr lang="en-SG" sz="2200"/>
              <a:t>The latter term often denotes the infrastructure as a “cloud” from which businesses and users can access applications as services from anywhere in the world and on demand.</a:t>
            </a:r>
          </a:p>
          <a:p>
            <a:r>
              <a:rPr lang="en-SG" sz="2200"/>
              <a:t> Hence, cloud computing can be classified as a new paradigm for the dynamic provisioning of computing services supported by state-of-the-art data </a:t>
            </a:r>
            <a:r>
              <a:rPr lang="en-SG" sz="2200" err="1"/>
              <a:t>centers</a:t>
            </a:r>
            <a:r>
              <a:rPr lang="en-SG" sz="2200"/>
              <a:t> employing virtualization technologies for consolidation and effective utilization of resources.</a:t>
            </a:r>
          </a:p>
          <a:p>
            <a:r>
              <a:rPr lang="en-SG" sz="2200"/>
              <a:t>Cloud computing allows renting infrastructure, runtime environments, and services on a pay-per-use basis.</a:t>
            </a:r>
          </a:p>
        </p:txBody>
      </p:sp>
      <p:sp>
        <p:nvSpPr>
          <p:cNvPr id="4" name="Slide Number Placeholder 3">
            <a:extLst>
              <a:ext uri="{FF2B5EF4-FFF2-40B4-BE49-F238E27FC236}">
                <a16:creationId xmlns:a16="http://schemas.microsoft.com/office/drawing/2014/main" id="{8180CE40-07E9-CE5F-AD15-C31C4E4555BA}"/>
              </a:ext>
            </a:extLst>
          </p:cNvPr>
          <p:cNvSpPr>
            <a:spLocks noGrp="1"/>
          </p:cNvSpPr>
          <p:nvPr>
            <p:ph type="sldNum" sz="quarter" idx="12"/>
          </p:nvPr>
        </p:nvSpPr>
        <p:spPr/>
        <p:txBody>
          <a:bodyPr/>
          <a:lstStyle/>
          <a:p>
            <a:fld id="{2EF5C9C6-2FC0-4613-9F11-E61BA333CDB0}" type="slidenum">
              <a:rPr lang="en-SG" smtClean="0"/>
              <a:t>5</a:t>
            </a:fld>
            <a:endParaRPr lang="en-SG"/>
          </a:p>
        </p:txBody>
      </p:sp>
    </p:spTree>
    <p:extLst>
      <p:ext uri="{BB962C8B-B14F-4D97-AF65-F5344CB8AC3E}">
        <p14:creationId xmlns:p14="http://schemas.microsoft.com/office/powerpoint/2010/main" val="32284043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2FEB64-6EEA-4759-B4A4-BD2C1E66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7F3A49-A7C5-B9EF-94CB-7C4D0040C8E3}"/>
              </a:ext>
            </a:extLst>
          </p:cNvPr>
          <p:cNvSpPr>
            <a:spLocks noGrp="1"/>
          </p:cNvSpPr>
          <p:nvPr>
            <p:ph type="title"/>
          </p:nvPr>
        </p:nvSpPr>
        <p:spPr>
          <a:xfrm>
            <a:off x="1389278" y="1233241"/>
            <a:ext cx="3240506" cy="4064628"/>
          </a:xfrm>
        </p:spPr>
        <p:txBody>
          <a:bodyPr>
            <a:normAutofit/>
          </a:bodyPr>
          <a:lstStyle/>
          <a:p>
            <a:r>
              <a:rPr lang="en-SG">
                <a:solidFill>
                  <a:srgbClr val="FFFFFF"/>
                </a:solidFill>
              </a:rPr>
              <a:t>The vision of cloud computing</a:t>
            </a:r>
          </a:p>
        </p:txBody>
      </p:sp>
      <p:sp>
        <p:nvSpPr>
          <p:cNvPr id="12" name="Freeform: Shape 11">
            <a:extLst>
              <a:ext uri="{FF2B5EF4-FFF2-40B4-BE49-F238E27FC236}">
                <a16:creationId xmlns:a16="http://schemas.microsoft.com/office/drawing/2014/main" id="{14847E93-7DC1-4D4B-8829-B19AA7137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5566D6E1-03A1-4D73-A4E0-35D74D568A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F835A99-04AC-494A-A572-AFE8413CC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8921D818-5917-A405-6D75-0B312DE97B82}"/>
              </a:ext>
            </a:extLst>
          </p:cNvPr>
          <p:cNvSpPr>
            <a:spLocks noGrp="1"/>
          </p:cNvSpPr>
          <p:nvPr>
            <p:ph idx="1"/>
          </p:nvPr>
        </p:nvSpPr>
        <p:spPr>
          <a:xfrm>
            <a:off x="6096000" y="820879"/>
            <a:ext cx="5257799" cy="5175883"/>
          </a:xfrm>
        </p:spPr>
        <p:txBody>
          <a:bodyPr anchor="t">
            <a:normAutofit/>
          </a:bodyPr>
          <a:lstStyle/>
          <a:p>
            <a:r>
              <a:rPr lang="en-SG" sz="1800" dirty="0"/>
              <a:t>Cloud computing allows anyone with a credit card to rent virtual hardware, runtime environments, and services. </a:t>
            </a:r>
          </a:p>
          <a:p>
            <a:r>
              <a:rPr lang="en-SG" sz="1800" dirty="0"/>
              <a:t>These are used for as long as needed, with no up-front commitments required. </a:t>
            </a:r>
          </a:p>
          <a:p>
            <a:r>
              <a:rPr lang="en-SG" sz="1800" dirty="0"/>
              <a:t>The entire stack of a computing system is transformed into a collection of utilities, which can be rented and composed together to deploy systems in hours rather than days and with virtually no maintenance costs.</a:t>
            </a:r>
          </a:p>
          <a:p>
            <a:r>
              <a:rPr lang="en-SG" sz="1800" dirty="0"/>
              <a:t>This opportunity, initially met with </a:t>
            </a:r>
            <a:r>
              <a:rPr lang="en-SG" sz="1800" dirty="0" err="1"/>
              <a:t>skepticism</a:t>
            </a:r>
            <a:r>
              <a:rPr lang="en-SG" sz="1800" dirty="0"/>
              <a:t>, has now become a practice across several application domains and business sectors (see Figure 1.1). </a:t>
            </a:r>
          </a:p>
          <a:p>
            <a:r>
              <a:rPr lang="en-SG" sz="1800" dirty="0"/>
              <a:t>The demand has fast tracked technical development and enriched the set of services offered, which have also become more sophisticated and cheaper</a:t>
            </a:r>
          </a:p>
        </p:txBody>
      </p:sp>
      <p:sp>
        <p:nvSpPr>
          <p:cNvPr id="18" name="Freeform: Shape 17">
            <a:extLst>
              <a:ext uri="{FF2B5EF4-FFF2-40B4-BE49-F238E27FC236}">
                <a16:creationId xmlns:a16="http://schemas.microsoft.com/office/drawing/2014/main" id="{7B786209-1B0B-4CA9-9BDD-F7327066A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D2964BB-484D-45AE-AD66-D407D062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691AC69-A76E-4DAB-B565-468B6B87AC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Slide Number Placeholder 3">
            <a:extLst>
              <a:ext uri="{FF2B5EF4-FFF2-40B4-BE49-F238E27FC236}">
                <a16:creationId xmlns:a16="http://schemas.microsoft.com/office/drawing/2014/main" id="{F673F3E1-D040-5F38-ECAD-DC8E7D5A09D8}"/>
              </a:ext>
            </a:extLst>
          </p:cNvPr>
          <p:cNvSpPr>
            <a:spLocks noGrp="1"/>
          </p:cNvSpPr>
          <p:nvPr>
            <p:ph type="sldNum" sz="quarter" idx="12"/>
          </p:nvPr>
        </p:nvSpPr>
        <p:spPr/>
        <p:txBody>
          <a:bodyPr/>
          <a:lstStyle/>
          <a:p>
            <a:fld id="{2EF5C9C6-2FC0-4613-9F11-E61BA333CDB0}" type="slidenum">
              <a:rPr lang="en-SG" smtClean="0"/>
              <a:t>6</a:t>
            </a:fld>
            <a:endParaRPr lang="en-SG"/>
          </a:p>
        </p:txBody>
      </p:sp>
    </p:spTree>
    <p:extLst>
      <p:ext uri="{BB962C8B-B14F-4D97-AF65-F5344CB8AC3E}">
        <p14:creationId xmlns:p14="http://schemas.microsoft.com/office/powerpoint/2010/main" val="34749142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17A7F34E-D418-47E2-9F86-2C45BBC312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Right Triangle 13">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Diagram&#10;&#10;Description automatically generated">
            <a:extLst>
              <a:ext uri="{FF2B5EF4-FFF2-40B4-BE49-F238E27FC236}">
                <a16:creationId xmlns:a16="http://schemas.microsoft.com/office/drawing/2014/main" id="{AC2AFD3C-0EAC-3FE1-F942-DE896FC28648}"/>
              </a:ext>
            </a:extLst>
          </p:cNvPr>
          <p:cNvPicPr>
            <a:picLocks noChangeAspect="1"/>
          </p:cNvPicPr>
          <p:nvPr/>
        </p:nvPicPr>
        <p:blipFill>
          <a:blip r:embed="rId2"/>
          <a:stretch>
            <a:fillRect/>
          </a:stretch>
        </p:blipFill>
        <p:spPr>
          <a:xfrm>
            <a:off x="962163" y="929267"/>
            <a:ext cx="7746709" cy="4957892"/>
          </a:xfrm>
          <a:prstGeom prst="rect">
            <a:avLst/>
          </a:prstGeom>
        </p:spPr>
      </p:pic>
      <p:sp>
        <p:nvSpPr>
          <p:cNvPr id="2" name="Slide Number Placeholder 1">
            <a:extLst>
              <a:ext uri="{FF2B5EF4-FFF2-40B4-BE49-F238E27FC236}">
                <a16:creationId xmlns:a16="http://schemas.microsoft.com/office/drawing/2014/main" id="{EBB7B9EE-2625-82C0-0BBF-8AD1C77BDFA3}"/>
              </a:ext>
            </a:extLst>
          </p:cNvPr>
          <p:cNvSpPr>
            <a:spLocks noGrp="1"/>
          </p:cNvSpPr>
          <p:nvPr>
            <p:ph type="sldNum" sz="quarter" idx="12"/>
          </p:nvPr>
        </p:nvSpPr>
        <p:spPr/>
        <p:txBody>
          <a:bodyPr/>
          <a:lstStyle/>
          <a:p>
            <a:fld id="{2EF5C9C6-2FC0-4613-9F11-E61BA333CDB0}" type="slidenum">
              <a:rPr lang="en-SG" smtClean="0"/>
              <a:t>7</a:t>
            </a:fld>
            <a:endParaRPr lang="en-SG"/>
          </a:p>
        </p:txBody>
      </p:sp>
    </p:spTree>
    <p:extLst>
      <p:ext uri="{BB962C8B-B14F-4D97-AF65-F5344CB8AC3E}">
        <p14:creationId xmlns:p14="http://schemas.microsoft.com/office/powerpoint/2010/main" val="7509331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2FEB64-6EEA-4759-B4A4-BD2C1E66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DD3A84-CB40-BA4E-8189-1FB78EC1C9FD}"/>
              </a:ext>
            </a:extLst>
          </p:cNvPr>
          <p:cNvSpPr>
            <a:spLocks noGrp="1"/>
          </p:cNvSpPr>
          <p:nvPr>
            <p:ph type="title"/>
          </p:nvPr>
        </p:nvSpPr>
        <p:spPr>
          <a:xfrm>
            <a:off x="1389278" y="1233241"/>
            <a:ext cx="3240506" cy="4064628"/>
          </a:xfrm>
        </p:spPr>
        <p:txBody>
          <a:bodyPr>
            <a:normAutofit/>
          </a:bodyPr>
          <a:lstStyle/>
          <a:p>
            <a:r>
              <a:rPr lang="en-SG">
                <a:solidFill>
                  <a:srgbClr val="FFFFFF"/>
                </a:solidFill>
              </a:rPr>
              <a:t>Reason for using Cloud</a:t>
            </a:r>
          </a:p>
        </p:txBody>
      </p:sp>
      <p:sp>
        <p:nvSpPr>
          <p:cNvPr id="12" name="Freeform: Shape 11">
            <a:extLst>
              <a:ext uri="{FF2B5EF4-FFF2-40B4-BE49-F238E27FC236}">
                <a16:creationId xmlns:a16="http://schemas.microsoft.com/office/drawing/2014/main" id="{14847E93-7DC1-4D4B-8829-B19AA7137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5566D6E1-03A1-4D73-A4E0-35D74D568A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F835A99-04AC-494A-A572-AFE8413CC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BA653079-E660-AF02-F6B1-61389F592254}"/>
              </a:ext>
            </a:extLst>
          </p:cNvPr>
          <p:cNvSpPr>
            <a:spLocks noGrp="1"/>
          </p:cNvSpPr>
          <p:nvPr>
            <p:ph idx="1"/>
          </p:nvPr>
        </p:nvSpPr>
        <p:spPr>
          <a:xfrm>
            <a:off x="6096000" y="820880"/>
            <a:ext cx="5257799" cy="4889350"/>
          </a:xfrm>
        </p:spPr>
        <p:txBody>
          <a:bodyPr anchor="t">
            <a:normAutofit/>
          </a:bodyPr>
          <a:lstStyle/>
          <a:p>
            <a:r>
              <a:rPr lang="en-SG" sz="2000"/>
              <a:t>Different stakeholders use clouds for a variety of services. </a:t>
            </a:r>
          </a:p>
          <a:p>
            <a:r>
              <a:rPr lang="en-SG" sz="2000"/>
              <a:t>The need for ubiquitous storage and compute power on demand is the most common reason to consider cloud computing.</a:t>
            </a:r>
          </a:p>
          <a:p>
            <a:r>
              <a:rPr lang="en-SG" sz="2000"/>
              <a:t> A scalable runtime for applications is an attractive option for application and system developers that do not have infrastructure or cannot afford any further expansion of existing infrastructure. </a:t>
            </a:r>
          </a:p>
          <a:p>
            <a:r>
              <a:rPr lang="en-SG" sz="2000"/>
              <a:t>The capability for Web based access to documents and their processing using sophisticated applications is one of the appealing factors for end users</a:t>
            </a:r>
          </a:p>
        </p:txBody>
      </p:sp>
      <p:sp>
        <p:nvSpPr>
          <p:cNvPr id="18" name="Freeform: Shape 17">
            <a:extLst>
              <a:ext uri="{FF2B5EF4-FFF2-40B4-BE49-F238E27FC236}">
                <a16:creationId xmlns:a16="http://schemas.microsoft.com/office/drawing/2014/main" id="{7B786209-1B0B-4CA9-9BDD-F7327066A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D2964BB-484D-45AE-AD66-D407D062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691AC69-A76E-4DAB-B565-468B6B87AC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Slide Number Placeholder 3">
            <a:extLst>
              <a:ext uri="{FF2B5EF4-FFF2-40B4-BE49-F238E27FC236}">
                <a16:creationId xmlns:a16="http://schemas.microsoft.com/office/drawing/2014/main" id="{8103D6FE-A9B9-8E63-BEF0-38FAD4F052C8}"/>
              </a:ext>
            </a:extLst>
          </p:cNvPr>
          <p:cNvSpPr>
            <a:spLocks noGrp="1"/>
          </p:cNvSpPr>
          <p:nvPr>
            <p:ph type="sldNum" sz="quarter" idx="12"/>
          </p:nvPr>
        </p:nvSpPr>
        <p:spPr/>
        <p:txBody>
          <a:bodyPr/>
          <a:lstStyle/>
          <a:p>
            <a:fld id="{2EF5C9C6-2FC0-4613-9F11-E61BA333CDB0}" type="slidenum">
              <a:rPr lang="en-SG" smtClean="0"/>
              <a:t>8</a:t>
            </a:fld>
            <a:endParaRPr lang="en-SG"/>
          </a:p>
        </p:txBody>
      </p:sp>
    </p:spTree>
    <p:extLst>
      <p:ext uri="{BB962C8B-B14F-4D97-AF65-F5344CB8AC3E}">
        <p14:creationId xmlns:p14="http://schemas.microsoft.com/office/powerpoint/2010/main" val="35572664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42BB1-3B39-5EE2-93ED-B801F8BB25F2}"/>
              </a:ext>
            </a:extLst>
          </p:cNvPr>
          <p:cNvSpPr>
            <a:spLocks noGrp="1"/>
          </p:cNvSpPr>
          <p:nvPr>
            <p:ph type="title"/>
          </p:nvPr>
        </p:nvSpPr>
        <p:spPr>
          <a:xfrm>
            <a:off x="4965431" y="634181"/>
            <a:ext cx="6586491" cy="1286160"/>
          </a:xfrm>
        </p:spPr>
        <p:txBody>
          <a:bodyPr anchor="b">
            <a:normAutofit/>
          </a:bodyPr>
          <a:lstStyle/>
          <a:p>
            <a:r>
              <a:rPr lang="en-SG" sz="4100" dirty="0"/>
              <a:t>What to expect from Cloud??</a:t>
            </a:r>
            <a:br>
              <a:rPr lang="en-SG" sz="4100" dirty="0"/>
            </a:br>
            <a:r>
              <a:rPr lang="en-SG" sz="4100" dirty="0"/>
              <a:t>What next??</a:t>
            </a:r>
          </a:p>
        </p:txBody>
      </p:sp>
      <p:sp>
        <p:nvSpPr>
          <p:cNvPr id="3" name="Content Placeholder 2">
            <a:extLst>
              <a:ext uri="{FF2B5EF4-FFF2-40B4-BE49-F238E27FC236}">
                <a16:creationId xmlns:a16="http://schemas.microsoft.com/office/drawing/2014/main" id="{2078510F-4F4E-D5F6-2D91-84E3CCBCD565}"/>
              </a:ext>
            </a:extLst>
          </p:cNvPr>
          <p:cNvSpPr>
            <a:spLocks noGrp="1"/>
          </p:cNvSpPr>
          <p:nvPr>
            <p:ph idx="1"/>
          </p:nvPr>
        </p:nvSpPr>
        <p:spPr>
          <a:xfrm>
            <a:off x="4965431" y="2438400"/>
            <a:ext cx="6586489" cy="3785419"/>
          </a:xfrm>
        </p:spPr>
        <p:txBody>
          <a:bodyPr>
            <a:normAutofit/>
          </a:bodyPr>
          <a:lstStyle/>
          <a:p>
            <a:r>
              <a:rPr lang="en-SG" sz="1700" dirty="0"/>
              <a:t>In all the cases, the discovery of cloud services is mostly done by human intervention: a person (or a team of people) looks over the Internet to identify offerings that meet his or her needs. </a:t>
            </a:r>
          </a:p>
          <a:p>
            <a:r>
              <a:rPr lang="en-SG" sz="1700" dirty="0"/>
              <a:t>We imagine that in the near future it will be possible to find the solution that matches our needs by simply entering our request in a global digital market that trades cloud computing services. </a:t>
            </a:r>
          </a:p>
          <a:p>
            <a:r>
              <a:rPr lang="en-SG" sz="1700" dirty="0"/>
              <a:t>The existence of a global platform for trading cloud services will also help service providers become more visible and therefore potentially increase their revenue.</a:t>
            </a:r>
          </a:p>
          <a:p>
            <a:r>
              <a:rPr lang="en-SG" sz="1700" dirty="0"/>
              <a:t> A global cloud market also reduces the barriers between service consumers and providers: it is no longer necessary to belong to only one of these two categories. For example, a cloud provider might become a consumer of a competitor service in order to </a:t>
            </a:r>
            <a:r>
              <a:rPr lang="en-SG" sz="1700" dirty="0" err="1"/>
              <a:t>fulfill</a:t>
            </a:r>
            <a:r>
              <a:rPr lang="en-SG" sz="1700" dirty="0"/>
              <a:t> its own promises to customers.</a:t>
            </a:r>
          </a:p>
        </p:txBody>
      </p:sp>
      <p:pic>
        <p:nvPicPr>
          <p:cNvPr id="11" name="Picture 4" descr="Cloud shaped hard drive with cables">
            <a:extLst>
              <a:ext uri="{FF2B5EF4-FFF2-40B4-BE49-F238E27FC236}">
                <a16:creationId xmlns:a16="http://schemas.microsoft.com/office/drawing/2014/main" id="{5E0CFA76-1A5D-7B9B-15EB-EB97AB9E2D55}"/>
              </a:ext>
            </a:extLst>
          </p:cNvPr>
          <p:cNvPicPr>
            <a:picLocks noChangeAspect="1"/>
          </p:cNvPicPr>
          <p:nvPr/>
        </p:nvPicPr>
        <p:blipFill rotWithShape="1">
          <a:blip r:embed="rId2"/>
          <a:srcRect l="24376" r="36927" b="1"/>
          <a:stretch/>
        </p:blipFill>
        <p:spPr>
          <a:xfrm>
            <a:off x="20" y="10"/>
            <a:ext cx="4635571" cy="6857990"/>
          </a:xfrm>
          <a:prstGeom prst="rect">
            <a:avLst/>
          </a:prstGeom>
          <a:effectLst/>
        </p:spPr>
      </p:pic>
      <p:cxnSp>
        <p:nvCxnSpPr>
          <p:cNvPr id="12"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4E5DC7"/>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46E0C574-58D3-2CA4-4DB5-DCAFAAD77F39}"/>
              </a:ext>
            </a:extLst>
          </p:cNvPr>
          <p:cNvSpPr>
            <a:spLocks noGrp="1"/>
          </p:cNvSpPr>
          <p:nvPr>
            <p:ph type="sldNum" sz="quarter" idx="12"/>
          </p:nvPr>
        </p:nvSpPr>
        <p:spPr/>
        <p:txBody>
          <a:bodyPr/>
          <a:lstStyle/>
          <a:p>
            <a:fld id="{2EF5C9C6-2FC0-4613-9F11-E61BA333CDB0}" type="slidenum">
              <a:rPr lang="en-SG" smtClean="0"/>
              <a:t>9</a:t>
            </a:fld>
            <a:endParaRPr lang="en-SG"/>
          </a:p>
        </p:txBody>
      </p:sp>
    </p:spTree>
    <p:extLst>
      <p:ext uri="{BB962C8B-B14F-4D97-AF65-F5344CB8AC3E}">
        <p14:creationId xmlns:p14="http://schemas.microsoft.com/office/powerpoint/2010/main" val="35469955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3242</TotalTime>
  <Words>4203</Words>
  <Application>Microsoft Office PowerPoint</Application>
  <PresentationFormat>Widescreen</PresentationFormat>
  <Paragraphs>222</Paragraphs>
  <Slides>34</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Arial</vt:lpstr>
      <vt:lpstr>Calibri</vt:lpstr>
      <vt:lpstr>Calibri Light</vt:lpstr>
      <vt:lpstr>Public Sans</vt:lpstr>
      <vt:lpstr>Office Theme</vt:lpstr>
      <vt:lpstr>Cloud Computing: At a glance</vt:lpstr>
      <vt:lpstr>Introduction</vt:lpstr>
      <vt:lpstr>Introduction (Cont..)</vt:lpstr>
      <vt:lpstr>Cloud computing at a glance</vt:lpstr>
      <vt:lpstr>Continue…</vt:lpstr>
      <vt:lpstr>The vision of cloud computing</vt:lpstr>
      <vt:lpstr>PowerPoint Presentation</vt:lpstr>
      <vt:lpstr>Reason for using Cloud</vt:lpstr>
      <vt:lpstr>What to expect from Cloud?? What next??</vt:lpstr>
      <vt:lpstr>What is Cloud??</vt:lpstr>
      <vt:lpstr>PowerPoint Presentation</vt:lpstr>
      <vt:lpstr>PowerPoint Presentation</vt:lpstr>
      <vt:lpstr>Formal Definition of Cloud Computing</vt:lpstr>
      <vt:lpstr>Continue..</vt:lpstr>
      <vt:lpstr>PowerPoint Presentation</vt:lpstr>
      <vt:lpstr>A closer look on Cloud Computing</vt:lpstr>
      <vt:lpstr>Cont…</vt:lpstr>
      <vt:lpstr>Cloud Reference Models</vt:lpstr>
      <vt:lpstr>Continue..</vt:lpstr>
      <vt:lpstr>Continue…</vt:lpstr>
      <vt:lpstr>PowerPoint Presentation</vt:lpstr>
      <vt:lpstr>Characteristics &amp; Benefits of Cloud</vt:lpstr>
      <vt:lpstr>Cont…</vt:lpstr>
      <vt:lpstr>Cont..</vt:lpstr>
      <vt:lpstr>Cont..</vt:lpstr>
      <vt:lpstr>Challenges of Cloud Computing</vt:lpstr>
      <vt:lpstr>Cont..</vt:lpstr>
      <vt:lpstr>Cont…</vt:lpstr>
      <vt:lpstr>Virtualization</vt:lpstr>
      <vt:lpstr>What are the component of H/W Virtualization</vt:lpstr>
      <vt:lpstr>How does H/W Virtualization Work</vt:lpstr>
      <vt:lpstr>Web 2.0</vt:lpstr>
      <vt:lpstr>Service-oriented Computing</vt:lpstr>
      <vt:lpstr>Utility-oriented Computing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Computing: At a glance</dc:title>
  <dc:creator>Risala Khan</dc:creator>
  <cp:lastModifiedBy>Risala Khan</cp:lastModifiedBy>
  <cp:revision>25</cp:revision>
  <dcterms:created xsi:type="dcterms:W3CDTF">2022-07-14T11:46:15Z</dcterms:created>
  <dcterms:modified xsi:type="dcterms:W3CDTF">2022-10-13T06:19:25Z</dcterms:modified>
</cp:coreProperties>
</file>

<file path=docProps/thumbnail.jpeg>
</file>